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94" r:id="rId8"/>
    <p:sldId id="295" r:id="rId9"/>
    <p:sldId id="261" r:id="rId10"/>
    <p:sldId id="270" r:id="rId11"/>
    <p:sldId id="273" r:id="rId12"/>
    <p:sldId id="263" r:id="rId13"/>
    <p:sldId id="264" r:id="rId14"/>
    <p:sldId id="266" r:id="rId15"/>
    <p:sldId id="271" r:id="rId16"/>
    <p:sldId id="274" r:id="rId17"/>
    <p:sldId id="275" r:id="rId18"/>
    <p:sldId id="276" r:id="rId19"/>
    <p:sldId id="291" r:id="rId20"/>
    <p:sldId id="296" r:id="rId21"/>
    <p:sldId id="297" r:id="rId22"/>
    <p:sldId id="298" r:id="rId23"/>
    <p:sldId id="299" r:id="rId24"/>
    <p:sldId id="281" r:id="rId25"/>
    <p:sldId id="292" r:id="rId26"/>
    <p:sldId id="282" r:id="rId27"/>
    <p:sldId id="287" r:id="rId28"/>
    <p:sldId id="283" r:id="rId29"/>
    <p:sldId id="293" r:id="rId30"/>
    <p:sldId id="268" r:id="rId31"/>
    <p:sldId id="289" r:id="rId32"/>
    <p:sldId id="288" r:id="rId33"/>
    <p:sldId id="290" r:id="rId34"/>
    <p:sldId id="269" r:id="rId35"/>
    <p:sldId id="300" r:id="rId36"/>
    <p:sldId id="286" r:id="rId37"/>
    <p:sldId id="30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9B2A3A-F188-C741-A765-D866CEE28D1B}" v="43" dt="2023-05-07T14:49:43.082"/>
    <p1510:client id="{25379A08-7F7C-5FE8-58EE-0BDE7794AED1}" v="251" dt="2023-04-20T15:06:40.503"/>
    <p1510:client id="{CD4DB26F-C89E-9342-9EDA-318F464F85B0}" v="112" dt="2023-04-12T17:22:52.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2"/>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Barclay" userId="S::fb10@stir.ac.uk::1a9de9fe-3dd9-46c7-90de-ddfb8131350a" providerId="AD" clId="Web-{239B2A3A-F188-C741-A765-D866CEE28D1B}"/>
    <pc:docChg chg="modSld">
      <pc:chgData name="Fiona Barclay" userId="S::fb10@stir.ac.uk::1a9de9fe-3dd9-46c7-90de-ddfb8131350a" providerId="AD" clId="Web-{239B2A3A-F188-C741-A765-D866CEE28D1B}" dt="2023-05-07T14:49:43.082" v="39" actId="1076"/>
      <pc:docMkLst>
        <pc:docMk/>
      </pc:docMkLst>
      <pc:sldChg chg="modSp">
        <pc:chgData name="Fiona Barclay" userId="S::fb10@stir.ac.uk::1a9de9fe-3dd9-46c7-90de-ddfb8131350a" providerId="AD" clId="Web-{239B2A3A-F188-C741-A765-D866CEE28D1B}" dt="2023-05-07T14:48:22.314" v="22" actId="1076"/>
        <pc:sldMkLst>
          <pc:docMk/>
          <pc:sldMk cId="4148277398" sldId="268"/>
        </pc:sldMkLst>
        <pc:spChg chg="mod">
          <ac:chgData name="Fiona Barclay" userId="S::fb10@stir.ac.uk::1a9de9fe-3dd9-46c7-90de-ddfb8131350a" providerId="AD" clId="Web-{239B2A3A-F188-C741-A765-D866CEE28D1B}" dt="2023-05-07T14:48:14.220" v="21" actId="1076"/>
          <ac:spMkLst>
            <pc:docMk/>
            <pc:sldMk cId="4148277398" sldId="268"/>
            <ac:spMk id="2" creationId="{07930143-712A-298E-ADBE-79748C91C929}"/>
          </ac:spMkLst>
        </pc:spChg>
        <pc:spChg chg="mod">
          <ac:chgData name="Fiona Barclay" userId="S::fb10@stir.ac.uk::1a9de9fe-3dd9-46c7-90de-ddfb8131350a" providerId="AD" clId="Web-{239B2A3A-F188-C741-A765-D866CEE28D1B}" dt="2023-05-07T14:48:22.314" v="22" actId="1076"/>
          <ac:spMkLst>
            <pc:docMk/>
            <pc:sldMk cId="4148277398" sldId="268"/>
            <ac:spMk id="4" creationId="{AB85ABD2-348B-9078-28BA-2EB429B94412}"/>
          </ac:spMkLst>
        </pc:spChg>
      </pc:sldChg>
      <pc:sldChg chg="modSp">
        <pc:chgData name="Fiona Barclay" userId="S::fb10@stir.ac.uk::1a9de9fe-3dd9-46c7-90de-ddfb8131350a" providerId="AD" clId="Web-{239B2A3A-F188-C741-A765-D866CEE28D1B}" dt="2023-05-07T14:45:58.731" v="3" actId="20577"/>
        <pc:sldMkLst>
          <pc:docMk/>
          <pc:sldMk cId="1391756958" sldId="283"/>
        </pc:sldMkLst>
        <pc:spChg chg="mod">
          <ac:chgData name="Fiona Barclay" userId="S::fb10@stir.ac.uk::1a9de9fe-3dd9-46c7-90de-ddfb8131350a" providerId="AD" clId="Web-{239B2A3A-F188-C741-A765-D866CEE28D1B}" dt="2023-05-07T14:45:58.731" v="3" actId="20577"/>
          <ac:spMkLst>
            <pc:docMk/>
            <pc:sldMk cId="1391756958" sldId="283"/>
            <ac:spMk id="3" creationId="{9D353D4D-8272-367B-7C9F-E13159B5DEA1}"/>
          </ac:spMkLst>
        </pc:spChg>
      </pc:sldChg>
      <pc:sldChg chg="modSp">
        <pc:chgData name="Fiona Barclay" userId="S::fb10@stir.ac.uk::1a9de9fe-3dd9-46c7-90de-ddfb8131350a" providerId="AD" clId="Web-{239B2A3A-F188-C741-A765-D866CEE28D1B}" dt="2023-05-07T14:49:12.347" v="33" actId="1076"/>
        <pc:sldMkLst>
          <pc:docMk/>
          <pc:sldMk cId="1801421337" sldId="288"/>
        </pc:sldMkLst>
        <pc:spChg chg="mod">
          <ac:chgData name="Fiona Barclay" userId="S::fb10@stir.ac.uk::1a9de9fe-3dd9-46c7-90de-ddfb8131350a" providerId="AD" clId="Web-{239B2A3A-F188-C741-A765-D866CEE28D1B}" dt="2023-05-07T14:49:08.863" v="32" actId="1076"/>
          <ac:spMkLst>
            <pc:docMk/>
            <pc:sldMk cId="1801421337" sldId="288"/>
            <ac:spMk id="2" creationId="{07930143-712A-298E-ADBE-79748C91C929}"/>
          </ac:spMkLst>
        </pc:spChg>
        <pc:spChg chg="mod">
          <ac:chgData name="Fiona Barclay" userId="S::fb10@stir.ac.uk::1a9de9fe-3dd9-46c7-90de-ddfb8131350a" providerId="AD" clId="Web-{239B2A3A-F188-C741-A765-D866CEE28D1B}" dt="2023-05-07T14:49:12.347" v="33" actId="1076"/>
          <ac:spMkLst>
            <pc:docMk/>
            <pc:sldMk cId="1801421337" sldId="288"/>
            <ac:spMk id="4" creationId="{AB85ABD2-348B-9078-28BA-2EB429B94412}"/>
          </ac:spMkLst>
        </pc:spChg>
      </pc:sldChg>
      <pc:sldChg chg="modSp">
        <pc:chgData name="Fiona Barclay" userId="S::fb10@stir.ac.uk::1a9de9fe-3dd9-46c7-90de-ddfb8131350a" providerId="AD" clId="Web-{239B2A3A-F188-C741-A765-D866CEE28D1B}" dt="2023-05-07T14:48:52.659" v="28" actId="1076"/>
        <pc:sldMkLst>
          <pc:docMk/>
          <pc:sldMk cId="1929784621" sldId="289"/>
        </pc:sldMkLst>
        <pc:spChg chg="mod">
          <ac:chgData name="Fiona Barclay" userId="S::fb10@stir.ac.uk::1a9de9fe-3dd9-46c7-90de-ddfb8131350a" providerId="AD" clId="Web-{239B2A3A-F188-C741-A765-D866CEE28D1B}" dt="2023-05-07T14:48:46.034" v="27" actId="1076"/>
          <ac:spMkLst>
            <pc:docMk/>
            <pc:sldMk cId="1929784621" sldId="289"/>
            <ac:spMk id="2" creationId="{07930143-712A-298E-ADBE-79748C91C929}"/>
          </ac:spMkLst>
        </pc:spChg>
        <pc:spChg chg="mod">
          <ac:chgData name="Fiona Barclay" userId="S::fb10@stir.ac.uk::1a9de9fe-3dd9-46c7-90de-ddfb8131350a" providerId="AD" clId="Web-{239B2A3A-F188-C741-A765-D866CEE28D1B}" dt="2023-05-07T14:48:52.659" v="28" actId="1076"/>
          <ac:spMkLst>
            <pc:docMk/>
            <pc:sldMk cId="1929784621" sldId="289"/>
            <ac:spMk id="4" creationId="{AB85ABD2-348B-9078-28BA-2EB429B94412}"/>
          </ac:spMkLst>
        </pc:spChg>
      </pc:sldChg>
      <pc:sldChg chg="modSp">
        <pc:chgData name="Fiona Barclay" userId="S::fb10@stir.ac.uk::1a9de9fe-3dd9-46c7-90de-ddfb8131350a" providerId="AD" clId="Web-{239B2A3A-F188-C741-A765-D866CEE28D1B}" dt="2023-05-07T14:49:43.082" v="39" actId="1076"/>
        <pc:sldMkLst>
          <pc:docMk/>
          <pc:sldMk cId="3062001606" sldId="290"/>
        </pc:sldMkLst>
        <pc:spChg chg="mod">
          <ac:chgData name="Fiona Barclay" userId="S::fb10@stir.ac.uk::1a9de9fe-3dd9-46c7-90de-ddfb8131350a" providerId="AD" clId="Web-{239B2A3A-F188-C741-A765-D866CEE28D1B}" dt="2023-05-07T14:49:35.363" v="38" actId="1076"/>
          <ac:spMkLst>
            <pc:docMk/>
            <pc:sldMk cId="3062001606" sldId="290"/>
            <ac:spMk id="2" creationId="{07930143-712A-298E-ADBE-79748C91C929}"/>
          </ac:spMkLst>
        </pc:spChg>
        <pc:spChg chg="mod">
          <ac:chgData name="Fiona Barclay" userId="S::fb10@stir.ac.uk::1a9de9fe-3dd9-46c7-90de-ddfb8131350a" providerId="AD" clId="Web-{239B2A3A-F188-C741-A765-D866CEE28D1B}" dt="2023-05-07T14:49:43.082" v="39" actId="1076"/>
          <ac:spMkLst>
            <pc:docMk/>
            <pc:sldMk cId="3062001606" sldId="290"/>
            <ac:spMk id="4" creationId="{AB85ABD2-348B-9078-28BA-2EB429B94412}"/>
          </ac:spMkLst>
        </pc:spChg>
      </pc:sldChg>
      <pc:sldChg chg="modSp">
        <pc:chgData name="Fiona Barclay" userId="S::fb10@stir.ac.uk::1a9de9fe-3dd9-46c7-90de-ddfb8131350a" providerId="AD" clId="Web-{239B2A3A-F188-C741-A765-D866CEE28D1B}" dt="2023-05-07T14:46:41.639" v="16" actId="20577"/>
        <pc:sldMkLst>
          <pc:docMk/>
          <pc:sldMk cId="1825913546" sldId="293"/>
        </pc:sldMkLst>
        <pc:spChg chg="mod">
          <ac:chgData name="Fiona Barclay" userId="S::fb10@stir.ac.uk::1a9de9fe-3dd9-46c7-90de-ddfb8131350a" providerId="AD" clId="Web-{239B2A3A-F188-C741-A765-D866CEE28D1B}" dt="2023-05-07T14:46:07.341" v="4" actId="1076"/>
          <ac:spMkLst>
            <pc:docMk/>
            <pc:sldMk cId="1825913546" sldId="293"/>
            <ac:spMk id="2" creationId="{9039F405-C390-71EB-8FCF-009B45158A73}"/>
          </ac:spMkLst>
        </pc:spChg>
        <pc:spChg chg="mod">
          <ac:chgData name="Fiona Barclay" userId="S::fb10@stir.ac.uk::1a9de9fe-3dd9-46c7-90de-ddfb8131350a" providerId="AD" clId="Web-{239B2A3A-F188-C741-A765-D866CEE28D1B}" dt="2023-05-07T14:46:41.639" v="16" actId="20577"/>
          <ac:spMkLst>
            <pc:docMk/>
            <pc:sldMk cId="1825913546" sldId="293"/>
            <ac:spMk id="3" creationId="{96D3C849-FB0B-7E26-53AD-5463C0F494B7}"/>
          </ac:spMkLst>
        </pc:spChg>
      </pc:sldChg>
    </pc:docChg>
  </pc:docChgLst>
  <pc:docChgLst>
    <pc:chgData name="Fiona Barclay" userId="S::fb10@stir.ac.uk::1a9de9fe-3dd9-46c7-90de-ddfb8131350a" providerId="AD" clId="Web-{25379A08-7F7C-5FE8-58EE-0BDE7794AED1}"/>
    <pc:docChg chg="addSld modSld">
      <pc:chgData name="Fiona Barclay" userId="S::fb10@stir.ac.uk::1a9de9fe-3dd9-46c7-90de-ddfb8131350a" providerId="AD" clId="Web-{25379A08-7F7C-5FE8-58EE-0BDE7794AED1}" dt="2023-04-20T15:06:40.503" v="249" actId="1076"/>
      <pc:docMkLst>
        <pc:docMk/>
      </pc:docMkLst>
      <pc:sldChg chg="addSp modSp new">
        <pc:chgData name="Fiona Barclay" userId="S::fb10@stir.ac.uk::1a9de9fe-3dd9-46c7-90de-ddfb8131350a" providerId="AD" clId="Web-{25379A08-7F7C-5FE8-58EE-0BDE7794AED1}" dt="2023-04-20T15:06:40.503" v="249" actId="1076"/>
        <pc:sldMkLst>
          <pc:docMk/>
          <pc:sldMk cId="2134832636" sldId="301"/>
        </pc:sldMkLst>
        <pc:spChg chg="mod">
          <ac:chgData name="Fiona Barclay" userId="S::fb10@stir.ac.uk::1a9de9fe-3dd9-46c7-90de-ddfb8131350a" providerId="AD" clId="Web-{25379A08-7F7C-5FE8-58EE-0BDE7794AED1}" dt="2023-04-20T15:06:40.503" v="249" actId="1076"/>
          <ac:spMkLst>
            <pc:docMk/>
            <pc:sldMk cId="2134832636" sldId="301"/>
            <ac:spMk id="2" creationId="{230956B4-C0EA-3C50-46E8-CFF2FBD9F1F6}"/>
          </ac:spMkLst>
        </pc:spChg>
        <pc:spChg chg="mod">
          <ac:chgData name="Fiona Barclay" userId="S::fb10@stir.ac.uk::1a9de9fe-3dd9-46c7-90de-ddfb8131350a" providerId="AD" clId="Web-{25379A08-7F7C-5FE8-58EE-0BDE7794AED1}" dt="2023-04-20T15:06:36.066" v="248" actId="1076"/>
          <ac:spMkLst>
            <pc:docMk/>
            <pc:sldMk cId="2134832636" sldId="301"/>
            <ac:spMk id="3" creationId="{B93743BE-B699-CB57-3924-4E8087B20D2E}"/>
          </ac:spMkLst>
        </pc:spChg>
        <pc:spChg chg="add">
          <ac:chgData name="Fiona Barclay" userId="S::fb10@stir.ac.uk::1a9de9fe-3dd9-46c7-90de-ddfb8131350a" providerId="AD" clId="Web-{25379A08-7F7C-5FE8-58EE-0BDE7794AED1}" dt="2023-04-20T15:03:29.046" v="11"/>
          <ac:spMkLst>
            <pc:docMk/>
            <pc:sldMk cId="2134832636" sldId="301"/>
            <ac:spMk id="5" creationId="{5D738A21-86FC-DEC5-1F96-D05278005AD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31F1-1DE6-5B5B-5E7E-C9055BFB80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1DC97E-D9B1-988C-3505-A692FD3E2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9404DC9-9716-9E64-1824-386D80209DD5}"/>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5" name="Footer Placeholder 4">
            <a:extLst>
              <a:ext uri="{FF2B5EF4-FFF2-40B4-BE49-F238E27FC236}">
                <a16:creationId xmlns:a16="http://schemas.microsoft.com/office/drawing/2014/main" id="{98BF2658-88A9-CFEA-782A-A534EBE13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CE845-E971-660F-6F55-F7A399A31416}"/>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94748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61BF-58D0-8A43-6C68-26E152C3A63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C0A751-232E-3036-26F4-747446D327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8F132E-2AC3-5D5A-715B-E506E4E9AD2D}"/>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5" name="Footer Placeholder 4">
            <a:extLst>
              <a:ext uri="{FF2B5EF4-FFF2-40B4-BE49-F238E27FC236}">
                <a16:creationId xmlns:a16="http://schemas.microsoft.com/office/drawing/2014/main" id="{F1BDE944-AD81-16F5-8410-8A6D3BE57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56247-3034-51D1-DB54-0F8397CA49CB}"/>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185826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24DD89-60C9-FA25-0A27-68DCC72E1BE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FCFAFB-ECDB-A4E2-403C-D0091FEBD6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5FBA5B-4B28-D371-5875-8DEE774604FF}"/>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5" name="Footer Placeholder 4">
            <a:extLst>
              <a:ext uri="{FF2B5EF4-FFF2-40B4-BE49-F238E27FC236}">
                <a16:creationId xmlns:a16="http://schemas.microsoft.com/office/drawing/2014/main" id="{2686F4E8-40DF-E690-777A-9BFB6EAE4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A10A0-B277-C328-0C06-463E0971C852}"/>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40437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8C27-3F73-E224-8E63-E41BDFB5E6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9F9904-922B-FC69-124B-F60F0C53EC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A814D6-7467-BDC3-DC41-1141FB272D11}"/>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5" name="Footer Placeholder 4">
            <a:extLst>
              <a:ext uri="{FF2B5EF4-FFF2-40B4-BE49-F238E27FC236}">
                <a16:creationId xmlns:a16="http://schemas.microsoft.com/office/drawing/2014/main" id="{0DAAB82B-3EB4-D2BB-1F35-DBA45C92A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FFBED-A22D-75D3-AE89-4C61CA95C472}"/>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926266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332A-4DD7-B465-361F-1D6542F6FD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0B8EE7-6BED-4944-1F6F-CEDDDCDAC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527018-9D75-1EFF-3397-91E1429896A1}"/>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5" name="Footer Placeholder 4">
            <a:extLst>
              <a:ext uri="{FF2B5EF4-FFF2-40B4-BE49-F238E27FC236}">
                <a16:creationId xmlns:a16="http://schemas.microsoft.com/office/drawing/2014/main" id="{9D5B5362-F1F9-E53D-D92B-8528F178C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262C9-2D5F-F1A5-F54D-CE12FD49CF5F}"/>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165483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0CC1-63E6-62FF-A384-6DBC6DA3E7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3D1227-C633-D535-2C55-A647B32087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37F628-3470-0C22-2D8F-9073928445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CEC9C9-E852-6488-A9FC-3BADF6234F94}"/>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6" name="Footer Placeholder 5">
            <a:extLst>
              <a:ext uri="{FF2B5EF4-FFF2-40B4-BE49-F238E27FC236}">
                <a16:creationId xmlns:a16="http://schemas.microsoft.com/office/drawing/2014/main" id="{24E211D2-87BE-7465-AF7B-F04D88C94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C1BD5-0D94-65E6-958C-7FC3D51F5151}"/>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99479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0305-2D1D-022E-3AC6-73251D49905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4FC486-5C4C-4CF0-80D0-FB81D1073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E45FB0-2F6B-9406-ABC0-7A00A7F59FB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39649E7-2E71-E5A3-0729-BBA8C7275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CBCF6E-152D-905E-771E-5CC1EDBB2F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FDC14F-8916-6339-6ABD-90B67101C5BB}"/>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8" name="Footer Placeholder 7">
            <a:extLst>
              <a:ext uri="{FF2B5EF4-FFF2-40B4-BE49-F238E27FC236}">
                <a16:creationId xmlns:a16="http://schemas.microsoft.com/office/drawing/2014/main" id="{0159EFDF-63D0-998F-EF23-300D93996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88C876-FA85-3378-1A1D-336038BC4FF7}"/>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359794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E2E6-3960-0295-EDBA-B44930E9449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145BA69-A21C-F4E6-CB97-2CA968DBEA37}"/>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4" name="Footer Placeholder 3">
            <a:extLst>
              <a:ext uri="{FF2B5EF4-FFF2-40B4-BE49-F238E27FC236}">
                <a16:creationId xmlns:a16="http://schemas.microsoft.com/office/drawing/2014/main" id="{AC4C22C6-C1D3-6A5F-C1BD-0FB9CB7F4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C4445-2BA6-0794-EEE3-09F79E0E2426}"/>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78054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95F00-AF46-0BBC-10DA-F8ED8E9CCAA8}"/>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3" name="Footer Placeholder 2">
            <a:extLst>
              <a:ext uri="{FF2B5EF4-FFF2-40B4-BE49-F238E27FC236}">
                <a16:creationId xmlns:a16="http://schemas.microsoft.com/office/drawing/2014/main" id="{EF777240-8272-1E27-A229-664FC8701A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67363D-D3A4-3AA6-007A-889D20627820}"/>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391372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B7EF-54DC-0094-85B4-121B4BA750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9C17C38-5188-DD58-DF91-1DD64F278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CF145A0-1FF5-5EB2-491D-FE489982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601269-0566-AF53-A893-98158AE3EE9B}"/>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6" name="Footer Placeholder 5">
            <a:extLst>
              <a:ext uri="{FF2B5EF4-FFF2-40B4-BE49-F238E27FC236}">
                <a16:creationId xmlns:a16="http://schemas.microsoft.com/office/drawing/2014/main" id="{8874B441-1875-D75C-28C5-CCD93EBDD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65C01-160B-A636-BA60-3241A4E143FC}"/>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352759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2814-80AD-4F50-F423-E337EFC8C8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28553A-D829-8658-E361-72F425EACA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E3682-629A-6B6C-B20A-75D2775D7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BFB320-3092-204F-74CD-AE8F6AC98217}"/>
              </a:ext>
            </a:extLst>
          </p:cNvPr>
          <p:cNvSpPr>
            <a:spLocks noGrp="1"/>
          </p:cNvSpPr>
          <p:nvPr>
            <p:ph type="dt" sz="half" idx="10"/>
          </p:nvPr>
        </p:nvSpPr>
        <p:spPr/>
        <p:txBody>
          <a:bodyPr/>
          <a:lstStyle/>
          <a:p>
            <a:fld id="{AD228DD7-3B22-6542-80D2-B0FCB5A82254}" type="datetimeFigureOut">
              <a:rPr lang="en-US" smtClean="0"/>
              <a:t>5/7/2023</a:t>
            </a:fld>
            <a:endParaRPr lang="en-US"/>
          </a:p>
        </p:txBody>
      </p:sp>
      <p:sp>
        <p:nvSpPr>
          <p:cNvPr id="6" name="Footer Placeholder 5">
            <a:extLst>
              <a:ext uri="{FF2B5EF4-FFF2-40B4-BE49-F238E27FC236}">
                <a16:creationId xmlns:a16="http://schemas.microsoft.com/office/drawing/2014/main" id="{52556176-3DEA-857D-CA3C-5674773C6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D1242-E8C5-749A-4715-1E60E5D293FC}"/>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92930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EE3D7B-22D9-307A-FEE5-3171897AA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9B3F8A-60B6-523E-21FE-4D9DB50E9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7BF278-5965-746F-E553-C7317F13B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28DD7-3B22-6542-80D2-B0FCB5A82254}" type="datetimeFigureOut">
              <a:rPr lang="en-US" smtClean="0"/>
              <a:t>5/7/2023</a:t>
            </a:fld>
            <a:endParaRPr lang="en-US"/>
          </a:p>
        </p:txBody>
      </p:sp>
      <p:sp>
        <p:nvSpPr>
          <p:cNvPr id="5" name="Footer Placeholder 4">
            <a:extLst>
              <a:ext uri="{FF2B5EF4-FFF2-40B4-BE49-F238E27FC236}">
                <a16:creationId xmlns:a16="http://schemas.microsoft.com/office/drawing/2014/main" id="{F4DF04F3-9490-669E-A5AF-E2AB748AA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DC0D8-46BF-D461-DADB-0B56491B9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171E9-CE6F-024F-845F-B4ABFEF93A53}" type="slidenum">
              <a:rPr lang="en-US" smtClean="0"/>
              <a:t>‹#›</a:t>
            </a:fld>
            <a:endParaRPr lang="en-US"/>
          </a:p>
        </p:txBody>
      </p:sp>
    </p:spTree>
    <p:extLst>
      <p:ext uri="{BB962C8B-B14F-4D97-AF65-F5344CB8AC3E}">
        <p14:creationId xmlns:p14="http://schemas.microsoft.com/office/powerpoint/2010/main" val="776194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1">
            <a:extLst>
              <a:ext uri="{FF2B5EF4-FFF2-40B4-BE49-F238E27FC236}">
                <a16:creationId xmlns:a16="http://schemas.microsoft.com/office/drawing/2014/main" id="{AAD0C180-E333-8471-F46E-7C7506F00EA1}"/>
              </a:ext>
            </a:extLst>
          </p:cNvPr>
          <p:cNvPicPr>
            <a:picLocks noChangeAspect="1"/>
          </p:cNvPicPr>
          <p:nvPr/>
        </p:nvPicPr>
        <p:blipFill rotWithShape="1">
          <a:blip r:embed="rId2" cstate="print"/>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DB8FE-E2BD-6C1E-AD96-DF62718EB08F}"/>
              </a:ext>
            </a:extLst>
          </p:cNvPr>
          <p:cNvSpPr>
            <a:spLocks noGrp="1"/>
          </p:cNvSpPr>
          <p:nvPr>
            <p:ph type="ctrTitle"/>
          </p:nvPr>
        </p:nvSpPr>
        <p:spPr>
          <a:xfrm>
            <a:off x="1097280" y="325550"/>
            <a:ext cx="10058400" cy="3282623"/>
          </a:xfrm>
          <a:effectLst>
            <a:outerShdw blurRad="50800" dist="38100" dir="2700000" algn="tl" rotWithShape="0">
              <a:prstClr val="black">
                <a:alpha val="40000"/>
              </a:prstClr>
            </a:outerShdw>
          </a:effectLst>
        </p:spPr>
        <p:txBody>
          <a:bodyPr>
            <a:normAutofit/>
          </a:bodyPr>
          <a:lstStyle/>
          <a:p>
            <a:r>
              <a:rPr lang="en-US" sz="5400" dirty="0">
                <a:solidFill>
                  <a:srgbClr val="FFFFFF"/>
                </a:solidFill>
              </a:rPr>
              <a:t>Remembering Empire</a:t>
            </a:r>
            <a:endParaRPr lang="en-US" sz="5400" dirty="0">
              <a:solidFill>
                <a:srgbClr val="FFFFFF"/>
              </a:solidFill>
              <a:cs typeface="Calibri Light"/>
            </a:endParaRPr>
          </a:p>
        </p:txBody>
      </p:sp>
      <p:sp>
        <p:nvSpPr>
          <p:cNvPr id="3" name="Subtitle 2">
            <a:extLst>
              <a:ext uri="{FF2B5EF4-FFF2-40B4-BE49-F238E27FC236}">
                <a16:creationId xmlns:a16="http://schemas.microsoft.com/office/drawing/2014/main" id="{0CB5FFAB-A9CD-47E2-1052-34BDD2A29E67}"/>
              </a:ext>
            </a:extLst>
          </p:cNvPr>
          <p:cNvSpPr>
            <a:spLocks noGrp="1"/>
          </p:cNvSpPr>
          <p:nvPr>
            <p:ph type="subTitle" idx="1"/>
          </p:nvPr>
        </p:nvSpPr>
        <p:spPr>
          <a:xfrm>
            <a:off x="1097280" y="3710945"/>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800" b="1" dirty="0">
                <a:solidFill>
                  <a:srgbClr val="FFFFFF"/>
                </a:solidFill>
              </a:rPr>
              <a:t>Session 2: Settling Algeria from 1830</a:t>
            </a:r>
            <a:endParaRPr lang="en-US" sz="2800" b="1" dirty="0">
              <a:solidFill>
                <a:srgbClr val="FFFFFF"/>
              </a:solidFill>
              <a:cs typeface="Calibri"/>
            </a:endParaRPr>
          </a:p>
        </p:txBody>
      </p:sp>
    </p:spTree>
    <p:extLst>
      <p:ext uri="{BB962C8B-B14F-4D97-AF65-F5344CB8AC3E}">
        <p14:creationId xmlns:p14="http://schemas.microsoft.com/office/powerpoint/2010/main" val="2386759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3037-6A54-F907-A12C-33DD051403C5}"/>
              </a:ext>
            </a:extLst>
          </p:cNvPr>
          <p:cNvSpPr>
            <a:spLocks noGrp="1"/>
          </p:cNvSpPr>
          <p:nvPr>
            <p:ph type="title"/>
          </p:nvPr>
        </p:nvSpPr>
        <p:spPr/>
        <p:txBody>
          <a:bodyPr>
            <a:normAutofit/>
          </a:bodyPr>
          <a:lstStyle/>
          <a:p>
            <a:r>
              <a:rPr lang="en-US" sz="4000" b="1" dirty="0" err="1">
                <a:solidFill>
                  <a:schemeClr val="accent2">
                    <a:lumMod val="75000"/>
                  </a:schemeClr>
                </a:solidFill>
              </a:rPr>
              <a:t>Pélissier</a:t>
            </a:r>
            <a:endParaRPr lang="en-US" sz="4000" b="1" dirty="0">
              <a:solidFill>
                <a:schemeClr val="accent2">
                  <a:lumMod val="75000"/>
                </a:schemeClr>
              </a:solidFill>
            </a:endParaRPr>
          </a:p>
        </p:txBody>
      </p:sp>
      <p:sp>
        <p:nvSpPr>
          <p:cNvPr id="3" name="Content Placeholder 2">
            <a:extLst>
              <a:ext uri="{FF2B5EF4-FFF2-40B4-BE49-F238E27FC236}">
                <a16:creationId xmlns:a16="http://schemas.microsoft.com/office/drawing/2014/main" id="{87031285-32F6-33E8-7672-96C8D49E091D}"/>
              </a:ext>
            </a:extLst>
          </p:cNvPr>
          <p:cNvSpPr>
            <a:spLocks noGrp="1"/>
          </p:cNvSpPr>
          <p:nvPr>
            <p:ph idx="1"/>
          </p:nvPr>
        </p:nvSpPr>
        <p:spPr>
          <a:xfrm>
            <a:off x="838200" y="1508125"/>
            <a:ext cx="10515600" cy="4795838"/>
          </a:xfrm>
        </p:spPr>
        <p:txBody>
          <a:bodyPr vert="horz" lIns="91440" tIns="45720" rIns="91440" bIns="45720" rtlCol="0" anchor="t">
            <a:normAutofit/>
          </a:bodyPr>
          <a:lstStyle/>
          <a:p>
            <a:pPr marL="0" indent="0">
              <a:buNone/>
            </a:pP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Finally, in the following extract Djebar writes as a novelist trying to reimagine the response and motivations of </a:t>
            </a:r>
            <a:r>
              <a:rPr lang="en-GB" sz="2400" dirty="0" err="1">
                <a:effectLst/>
                <a:latin typeface="Calibri" panose="020F0502020204030204" pitchFamily="34" charset="0"/>
                <a:ea typeface="Times New Roman" panose="02020603050405020304" pitchFamily="18" charset="0"/>
                <a:cs typeface="Times New Roman" panose="02020603050405020304" pitchFamily="18" charset="0"/>
              </a:rPr>
              <a:t>Pélissier</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 himself.</a:t>
            </a:r>
          </a:p>
          <a:p>
            <a:r>
              <a:rPr lang="en-GB" sz="2400" dirty="0">
                <a:effectLst/>
                <a:latin typeface="Calibri" panose="020F0502020204030204" pitchFamily="34" charset="0"/>
                <a:ea typeface="Times New Roman" panose="02020603050405020304" pitchFamily="18" charset="0"/>
                <a:cs typeface="Times New Roman" panose="02020603050405020304" pitchFamily="18" charset="0"/>
              </a:rPr>
              <a:t>Would he have gone into the caves himself? If so, how would he have reacted? </a:t>
            </a:r>
          </a:p>
          <a:p>
            <a:r>
              <a:rPr lang="en-GB" sz="2400" dirty="0">
                <a:effectLst/>
                <a:latin typeface="Calibri"/>
                <a:ea typeface="Times New Roman" panose="02020603050405020304" pitchFamily="18" charset="0"/>
                <a:cs typeface="Times New Roman"/>
              </a:rPr>
              <a:t>All we have to go on are the words that he wrote in his military report. </a:t>
            </a:r>
            <a:r>
              <a:rPr lang="en-GB" sz="2400" dirty="0">
                <a:latin typeface="Calibri"/>
                <a:ea typeface="Times New Roman" panose="02020603050405020304" pitchFamily="18" charset="0"/>
                <a:cs typeface="Times New Roman"/>
              </a:rPr>
              <a:t>So Djebar wonders: </a:t>
            </a:r>
            <a:r>
              <a:rPr lang="en-GB" sz="2400" dirty="0">
                <a:effectLst/>
                <a:latin typeface="Calibri"/>
                <a:ea typeface="Times New Roman" panose="02020603050405020304" pitchFamily="18" charset="0"/>
                <a:cs typeface="Times New Roman"/>
              </a:rPr>
              <a:t>did </a:t>
            </a:r>
            <a:r>
              <a:rPr lang="en-GB" sz="2400" dirty="0">
                <a:latin typeface="Calibri"/>
                <a:ea typeface="Times New Roman" panose="02020603050405020304" pitchFamily="18" charset="0"/>
                <a:cs typeface="Times New Roman"/>
              </a:rPr>
              <a:t>he </a:t>
            </a:r>
            <a:r>
              <a:rPr lang="en-GB" sz="2400" dirty="0">
                <a:effectLst/>
                <a:latin typeface="Calibri"/>
                <a:ea typeface="Times New Roman" panose="02020603050405020304" pitchFamily="18" charset="0"/>
                <a:cs typeface="Times New Roman"/>
              </a:rPr>
              <a:t>gaze on the consequences of his actions</a:t>
            </a:r>
            <a:r>
              <a:rPr lang="en-GB" sz="2400" dirty="0">
                <a:latin typeface="Calibri"/>
                <a:ea typeface="Times New Roman" panose="02020603050405020304" pitchFamily="18" charset="0"/>
                <a:cs typeface="Times New Roman"/>
              </a:rPr>
              <a:t>? And if he did,</a:t>
            </a:r>
            <a:r>
              <a:rPr lang="en-GB" sz="2400" dirty="0">
                <a:effectLst/>
                <a:latin typeface="Calibri"/>
                <a:ea typeface="Times New Roman" panose="02020603050405020304" pitchFamily="18" charset="0"/>
                <a:cs typeface="Times New Roman"/>
              </a:rPr>
              <a:t> what </a:t>
            </a:r>
            <a:r>
              <a:rPr lang="en-GB" sz="2400" dirty="0">
                <a:latin typeface="Calibri"/>
                <a:ea typeface="Times New Roman" panose="02020603050405020304" pitchFamily="18" charset="0"/>
                <a:cs typeface="Times New Roman"/>
              </a:rPr>
              <a:t>did</a:t>
            </a:r>
            <a:r>
              <a:rPr lang="en-GB" sz="2400" dirty="0">
                <a:effectLst/>
                <a:latin typeface="Calibri"/>
                <a:ea typeface="Times New Roman" panose="02020603050405020304" pitchFamily="18" charset="0"/>
                <a:cs typeface="Times New Roman"/>
              </a:rPr>
              <a:t> he do, and what should we do, with the memory of the event?</a:t>
            </a:r>
            <a:r>
              <a:rPr lang="en-GB" sz="2400" dirty="0">
                <a:latin typeface="Calibri"/>
                <a:ea typeface="Times New Roman" panose="02020603050405020304" pitchFamily="18" charset="0"/>
                <a:cs typeface="Times New Roman"/>
              </a:rPr>
              <a: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400" dirty="0">
                <a:effectLst/>
                <a:latin typeface="Calibri" panose="020F0502020204030204" pitchFamily="34" charset="0"/>
                <a:ea typeface="Times New Roman" panose="02020603050405020304" pitchFamily="18" charset="0"/>
                <a:cs typeface="Times New Roman" panose="02020603050405020304" pitchFamily="18" charset="0"/>
              </a:rPr>
              <a:t>All that is left are words: the bodies become words that travel in his report and reach Paris, causing outrage:</a:t>
            </a:r>
          </a:p>
          <a:p>
            <a:endParaRPr lang="en-US" sz="4000" dirty="0"/>
          </a:p>
        </p:txBody>
      </p:sp>
      <p:sp>
        <p:nvSpPr>
          <p:cNvPr id="5" name="Rectangle 4">
            <a:extLst>
              <a:ext uri="{FF2B5EF4-FFF2-40B4-BE49-F238E27FC236}">
                <a16:creationId xmlns:a16="http://schemas.microsoft.com/office/drawing/2014/main" id="{6C952D88-004E-8C52-A8A3-A6E093F0C67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932239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A9B1D-D12A-929F-0D4D-5D7E1E2C1F4E}"/>
              </a:ext>
            </a:extLst>
          </p:cNvPr>
          <p:cNvSpPr>
            <a:spLocks noGrp="1"/>
          </p:cNvSpPr>
          <p:nvPr>
            <p:ph idx="1"/>
          </p:nvPr>
        </p:nvSpPr>
        <p:spPr>
          <a:xfrm>
            <a:off x="657225" y="442914"/>
            <a:ext cx="11115675" cy="6072186"/>
          </a:xfrm>
        </p:spPr>
        <p:txBody>
          <a:bodyPr vert="horz" lIns="91440" tIns="45720" rIns="91440" bIns="45720" rtlCol="0" anchor="t">
            <a:normAutofit/>
          </a:bodyPr>
          <a:lstStyle/>
          <a:p>
            <a:pPr marL="0" indent="0">
              <a:lnSpc>
                <a:spcPct val="110000"/>
              </a:lnSpc>
              <a:buNone/>
            </a:pPr>
            <a:r>
              <a:rPr lang="en-GB" sz="2000" b="1" i="1" dirty="0">
                <a:effectLst/>
                <a:latin typeface="Calibri"/>
                <a:ea typeface="Times New Roman" panose="02020603050405020304" pitchFamily="18" charset="0"/>
                <a:cs typeface="Times New Roman"/>
              </a:rPr>
              <a:t>Pelissier </a:t>
            </a:r>
            <a:r>
              <a:rPr lang="en-GB" sz="2000" b="1" i="1" dirty="0" err="1">
                <a:effectLst/>
                <a:latin typeface="Calibri"/>
                <a:ea typeface="Times New Roman" panose="02020603050405020304" pitchFamily="18" charset="0"/>
                <a:cs typeface="Times New Roman"/>
              </a:rPr>
              <a:t>est</a:t>
            </a:r>
            <a:r>
              <a:rPr lang="en-GB" sz="2000" b="1" i="1" dirty="0">
                <a:effectLst/>
                <a:latin typeface="Calibri"/>
                <a:ea typeface="Times New Roman" panose="02020603050405020304" pitchFamily="18" charset="0"/>
                <a:cs typeface="Times New Roman"/>
              </a:rPr>
              <a:t>-il </a:t>
            </a:r>
            <a:r>
              <a:rPr lang="en-GB" sz="2000" b="1" i="1" dirty="0" err="1">
                <a:effectLst/>
                <a:latin typeface="Calibri"/>
                <a:ea typeface="Times New Roman" panose="02020603050405020304" pitchFamily="18" charset="0"/>
                <a:cs typeface="Times New Roman"/>
              </a:rPr>
              <a:t>entré</a:t>
            </a:r>
            <a:r>
              <a:rPr lang="en-GB" sz="2000" b="1" i="1" dirty="0">
                <a:effectLst/>
                <a:latin typeface="Calibri"/>
                <a:ea typeface="Times New Roman" panose="02020603050405020304" pitchFamily="18" charset="0"/>
                <a:cs typeface="Times New Roman"/>
              </a:rPr>
              <a:t> </a:t>
            </a:r>
            <a:r>
              <a:rPr lang="en-GB" sz="2000" b="1" i="1" dirty="0" err="1">
                <a:effectLst/>
                <a:latin typeface="Calibri"/>
                <a:ea typeface="Times New Roman" panose="02020603050405020304" pitchFamily="18" charset="0"/>
                <a:cs typeface="Times New Roman"/>
              </a:rPr>
              <a:t>en</a:t>
            </a:r>
            <a:r>
              <a:rPr lang="en-GB" sz="2000" b="1" i="1" dirty="0">
                <a:effectLst/>
                <a:latin typeface="Calibri"/>
                <a:ea typeface="Times New Roman" panose="02020603050405020304" pitchFamily="18" charset="0"/>
                <a:cs typeface="Times New Roman"/>
              </a:rPr>
              <a:t> </a:t>
            </a:r>
            <a:r>
              <a:rPr lang="en-GB" sz="2000" b="1" i="1" dirty="0" err="1">
                <a:effectLst/>
                <a:latin typeface="Calibri"/>
                <a:ea typeface="Times New Roman" panose="02020603050405020304" pitchFamily="18" charset="0"/>
                <a:cs typeface="Times New Roman"/>
              </a:rPr>
              <a:t>personne</a:t>
            </a:r>
            <a:r>
              <a:rPr lang="en-GB" sz="2000" b="1" i="1" dirty="0">
                <a:effectLst/>
                <a:latin typeface="Calibri"/>
                <a:ea typeface="Times New Roman" panose="02020603050405020304" pitchFamily="18" charset="0"/>
                <a:cs typeface="Times New Roman"/>
              </a:rPr>
              <a:t> dans les </a:t>
            </a:r>
            <a:r>
              <a:rPr lang="en-GB" sz="2000" b="1" i="1" dirty="0" err="1">
                <a:effectLst/>
                <a:latin typeface="Calibri"/>
                <a:ea typeface="Times New Roman" panose="02020603050405020304" pitchFamily="18" charset="0"/>
                <a:cs typeface="Times New Roman"/>
              </a:rPr>
              <a:t>grottes</a:t>
            </a:r>
            <a:r>
              <a:rPr lang="en-GB" sz="2000" b="1" i="1" dirty="0">
                <a:effectLst/>
                <a:latin typeface="Calibri"/>
                <a:ea typeface="Times New Roman" panose="02020603050405020304" pitchFamily="18" charset="0"/>
                <a:cs typeface="Times New Roman"/>
              </a:rPr>
              <a:t> ?</a:t>
            </a:r>
            <a:r>
              <a:rPr lang="en-GB" sz="2000" i="1" dirty="0">
                <a:effectLst/>
                <a:latin typeface="Calibri"/>
                <a:ea typeface="Times New Roman" panose="02020603050405020304" pitchFamily="18" charset="0"/>
                <a:cs typeface="Times New Roman"/>
              </a:rPr>
              <a:t> </a:t>
            </a:r>
            <a:r>
              <a:rPr lang="en-GB" sz="2000" b="1" i="1" dirty="0">
                <a:effectLst/>
                <a:latin typeface="Calibri"/>
                <a:ea typeface="Times New Roman" panose="02020603050405020304" pitchFamily="18" charset="0"/>
                <a:cs typeface="Times New Roman"/>
              </a:rPr>
              <a:t>Certains se le </a:t>
            </a:r>
            <a:r>
              <a:rPr lang="en-GB" sz="2000" b="1" i="1" dirty="0" err="1">
                <a:effectLst/>
                <a:latin typeface="Calibri"/>
                <a:ea typeface="Times New Roman" panose="02020603050405020304" pitchFamily="18" charset="0"/>
                <a:cs typeface="Times New Roman"/>
              </a:rPr>
              <a:t>demandent</a:t>
            </a:r>
            <a:r>
              <a:rPr lang="en-GB" sz="2000" b="1" i="1" dirty="0">
                <a:effectLst/>
                <a:latin typeface="Calibri"/>
                <a:ea typeface="Times New Roman" panose="02020603050405020304" pitchFamily="18" charset="0"/>
                <a:cs typeface="Times New Roman"/>
              </a:rPr>
              <a:t>. </a:t>
            </a:r>
            <a:r>
              <a:rPr lang="en-GB" sz="2000" i="1" dirty="0">
                <a:effectLst/>
                <a:latin typeface="Calibri"/>
                <a:ea typeface="Times New Roman" panose="02020603050405020304" pitchFamily="18" charset="0"/>
                <a:cs typeface="Times New Roman"/>
              </a:rPr>
              <a:t>Le </a:t>
            </a:r>
            <a:r>
              <a:rPr lang="en-GB" sz="2000" i="1" dirty="0" err="1">
                <a:effectLst/>
                <a:latin typeface="Calibri"/>
                <a:ea typeface="Times New Roman" panose="02020603050405020304" pitchFamily="18" charset="0"/>
                <a:cs typeface="Times New Roman"/>
              </a:rPr>
              <a:t>troisième</a:t>
            </a:r>
            <a:r>
              <a:rPr lang="en-GB" sz="2000" i="1" dirty="0">
                <a:effectLst/>
                <a:latin typeface="Calibri"/>
                <a:ea typeface="Times New Roman" panose="02020603050405020304" pitchFamily="18" charset="0"/>
                <a:cs typeface="Times New Roman"/>
              </a:rPr>
              <a:t> jour du </a:t>
            </a:r>
            <a:r>
              <a:rPr lang="en-GB" sz="2000" i="1" dirty="0" err="1">
                <a:effectLst/>
                <a:latin typeface="Calibri"/>
                <a:ea typeface="Times New Roman" panose="02020603050405020304" pitchFamily="18" charset="0"/>
                <a:cs typeface="Times New Roman"/>
              </a:rPr>
              <a:t>drame</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est</a:t>
            </a:r>
            <a:r>
              <a:rPr lang="en-GB" sz="2000" i="1" dirty="0">
                <a:effectLst/>
                <a:latin typeface="Calibri"/>
                <a:ea typeface="Times New Roman" panose="02020603050405020304" pitchFamily="18" charset="0"/>
                <a:cs typeface="Times New Roman"/>
              </a:rPr>
              <a:t> le 22 </a:t>
            </a:r>
            <a:r>
              <a:rPr lang="en-GB" sz="2000" i="1" dirty="0" err="1">
                <a:effectLst/>
                <a:latin typeface="Calibri"/>
                <a:ea typeface="Times New Roman" panose="02020603050405020304" pitchFamily="18" charset="0"/>
                <a:cs typeface="Times New Roman"/>
              </a:rPr>
              <a:t>juin</a:t>
            </a:r>
            <a:r>
              <a:rPr lang="en-GB" sz="2000" i="1" dirty="0">
                <a:effectLst/>
                <a:latin typeface="Calibri"/>
                <a:ea typeface="Times New Roman" panose="02020603050405020304" pitchFamily="18" charset="0"/>
                <a:cs typeface="Times New Roman"/>
              </a:rPr>
              <a:t>, date du rapport du colonel. Il </a:t>
            </a:r>
            <a:r>
              <a:rPr lang="en-GB" sz="2000" i="1" dirty="0" err="1">
                <a:effectLst/>
                <a:latin typeface="Calibri"/>
                <a:ea typeface="Times New Roman" panose="02020603050405020304" pitchFamily="18" charset="0"/>
                <a:cs typeface="Times New Roman"/>
              </a:rPr>
              <a:t>aurait</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dit</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en</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sortant</a:t>
            </a:r>
            <a:r>
              <a:rPr lang="en-GB" sz="2000" i="1" dirty="0">
                <a:effectLst/>
                <a:latin typeface="Calibri"/>
                <a:ea typeface="Times New Roman" panose="02020603050405020304" pitchFamily="18" charset="0"/>
                <a:cs typeface="Times New Roman"/>
              </a:rPr>
              <a:t>:</a:t>
            </a:r>
            <a:endParaRPr lang="en-GB" sz="2000" dirty="0">
              <a:effectLst/>
              <a:latin typeface="Calibri"/>
              <a:ea typeface="Times New Roman" panose="02020603050405020304" pitchFamily="18" charset="0"/>
              <a:cs typeface="Times New Roman"/>
            </a:endParaRPr>
          </a:p>
          <a:p>
            <a:pPr marL="0" indent="0">
              <a:lnSpc>
                <a:spcPct val="110000"/>
              </a:lnSpc>
              <a:buNone/>
            </a:pP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i="1" dirty="0" err="1">
                <a:effectLst/>
                <a:latin typeface="Calibri" panose="020F0502020204030204" pitchFamily="34" charset="0"/>
                <a:ea typeface="Times New Roman" panose="02020603050405020304" pitchFamily="18" charset="0"/>
                <a:cs typeface="Times New Roman" panose="02020603050405020304" pitchFamily="18" charset="0"/>
              </a:rPr>
              <a:t>C'est</a:t>
            </a: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horrible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0000"/>
              </a:lnSpc>
              <a:buNone/>
            </a:pPr>
            <a:r>
              <a:rPr lang="en-GB" sz="2000" i="1" dirty="0" err="1">
                <a:effectLst/>
                <a:latin typeface="Calibri" panose="020F0502020204030204" pitchFamily="34" charset="0"/>
                <a:ea typeface="Times New Roman" panose="02020603050405020304" pitchFamily="18" charset="0"/>
                <a:cs typeface="Times New Roman" panose="02020603050405020304" pitchFamily="18" charset="0"/>
              </a:rPr>
              <a:t>D'autres</a:t>
            </a: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i="1" dirty="0" err="1">
                <a:effectLst/>
                <a:latin typeface="Calibri" panose="020F0502020204030204" pitchFamily="34" charset="0"/>
                <a:ea typeface="Times New Roman" panose="02020603050405020304" pitchFamily="18" charset="0"/>
                <a:cs typeface="Times New Roman" panose="02020603050405020304" pitchFamily="18" charset="0"/>
              </a:rPr>
              <a:t>rapportent</a:t>
            </a: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i="1" dirty="0" err="1">
                <a:effectLst/>
                <a:latin typeface="Calibri" panose="020F0502020204030204" pitchFamily="34" charset="0"/>
                <a:ea typeface="Times New Roman" panose="02020603050405020304" pitchFamily="18" charset="0"/>
                <a:cs typeface="Times New Roman" panose="02020603050405020304" pitchFamily="18" charset="0"/>
              </a:rPr>
              <a:t>qu'il</a:t>
            </a: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a </a:t>
            </a:r>
            <a:r>
              <a:rPr lang="en-GB" sz="2000" i="1" dirty="0" err="1">
                <a:effectLst/>
                <a:latin typeface="Calibri" panose="020F0502020204030204" pitchFamily="34" charset="0"/>
                <a:ea typeface="Times New Roman" panose="02020603050405020304" pitchFamily="18" charset="0"/>
                <a:cs typeface="Times New Roman" panose="02020603050405020304" pitchFamily="18" charset="0"/>
              </a:rPr>
              <a:t>soupiré</a:t>
            </a: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 - </a:t>
            </a:r>
            <a:r>
              <a:rPr lang="en-GB" sz="2000" i="1" dirty="0" err="1">
                <a:effectLst/>
                <a:latin typeface="Calibri" panose="020F0502020204030204" pitchFamily="34" charset="0"/>
                <a:ea typeface="Times New Roman" panose="02020603050405020304" pitchFamily="18" charset="0"/>
                <a:cs typeface="Times New Roman" panose="02020603050405020304" pitchFamily="18" charset="0"/>
              </a:rPr>
              <a:t>C'est</a:t>
            </a: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terrible !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0000"/>
              </a:lnSpc>
              <a:buNone/>
            </a:pPr>
            <a:r>
              <a:rPr lang="en-GB" sz="2000" i="1" dirty="0">
                <a:effectLst/>
                <a:latin typeface="Calibri"/>
                <a:ea typeface="Times New Roman" panose="02020603050405020304" pitchFamily="18" charset="0"/>
                <a:cs typeface="Times New Roman"/>
              </a:rPr>
              <a:t>En tout </a:t>
            </a:r>
            <a:r>
              <a:rPr lang="en-GB" sz="2000" i="1" dirty="0" err="1">
                <a:effectLst/>
                <a:latin typeface="Calibri"/>
                <a:ea typeface="Times New Roman" panose="02020603050405020304" pitchFamily="18" charset="0"/>
                <a:cs typeface="Times New Roman"/>
              </a:rPr>
              <a:t>cas</a:t>
            </a:r>
            <a:r>
              <a:rPr lang="en-GB" sz="2000" i="1" dirty="0">
                <a:effectLst/>
                <a:latin typeface="Calibri"/>
                <a:ea typeface="Times New Roman" panose="02020603050405020304" pitchFamily="18" charset="0"/>
                <a:cs typeface="Times New Roman"/>
              </a:rPr>
              <a:t>, il </a:t>
            </a:r>
            <a:r>
              <a:rPr lang="en-GB" sz="2000" i="1" dirty="0" err="1">
                <a:effectLst/>
                <a:latin typeface="Calibri"/>
                <a:ea typeface="Times New Roman" panose="02020603050405020304" pitchFamily="18" charset="0"/>
                <a:cs typeface="Times New Roman"/>
              </a:rPr>
              <a:t>consigne</a:t>
            </a:r>
            <a:r>
              <a:rPr lang="en-GB" sz="2000" i="1" dirty="0">
                <a:effectLst/>
                <a:latin typeface="Calibri"/>
                <a:ea typeface="Times New Roman" panose="02020603050405020304" pitchFamily="18" charset="0"/>
                <a:cs typeface="Times New Roman"/>
              </a:rPr>
              <a:t> dans le rapport </a:t>
            </a:r>
            <a:r>
              <a:rPr lang="en-GB" sz="2000" i="1" dirty="0" err="1">
                <a:effectLst/>
                <a:latin typeface="Calibri"/>
                <a:ea typeface="Times New Roman" panose="02020603050405020304" pitchFamily="18" charset="0"/>
                <a:cs typeface="Times New Roman"/>
              </a:rPr>
              <a:t>réglementaire</a:t>
            </a:r>
            <a:r>
              <a:rPr lang="en-GB" sz="2000" i="1" dirty="0">
                <a:effectLst/>
                <a:latin typeface="Calibri"/>
                <a:ea typeface="Times New Roman" panose="02020603050405020304" pitchFamily="18" charset="0"/>
                <a:cs typeface="Times New Roman"/>
              </a:rPr>
              <a:t> : </a:t>
            </a:r>
            <a:endParaRPr lang="en-GB" sz="2000" dirty="0">
              <a:effectLst/>
              <a:latin typeface="Calibri"/>
              <a:ea typeface="Times New Roman" panose="02020603050405020304" pitchFamily="18" charset="0"/>
              <a:cs typeface="Times New Roman"/>
            </a:endParaRPr>
          </a:p>
          <a:p>
            <a:pPr marL="0" indent="0">
              <a:lnSpc>
                <a:spcPct val="110000"/>
              </a:lnSpc>
              <a:buNone/>
            </a:pPr>
            <a:r>
              <a:rPr lang="en-GB" sz="2000" i="1" dirty="0">
                <a:effectLst/>
                <a:latin typeface="Calibri"/>
                <a:ea typeface="Times New Roman" panose="02020603050405020304" pitchFamily="18" charset="0"/>
                <a:cs typeface="Times New Roman"/>
              </a:rPr>
              <a:t>« Ce </a:t>
            </a:r>
            <a:r>
              <a:rPr lang="en-GB" sz="2000" i="1" dirty="0" err="1">
                <a:effectLst/>
                <a:latin typeface="Calibri"/>
                <a:ea typeface="Times New Roman" panose="02020603050405020304" pitchFamily="18" charset="0"/>
                <a:cs typeface="Times New Roman"/>
              </a:rPr>
              <a:t>sont</a:t>
            </a:r>
            <a:r>
              <a:rPr lang="en-GB" sz="2000" i="1" dirty="0">
                <a:effectLst/>
                <a:latin typeface="Calibri"/>
                <a:ea typeface="Times New Roman" panose="02020603050405020304" pitchFamily="18" charset="0"/>
                <a:cs typeface="Times New Roman"/>
              </a:rPr>
              <a:t> des </a:t>
            </a:r>
            <a:r>
              <a:rPr lang="en-GB" sz="2000" i="1" dirty="0" err="1">
                <a:effectLst/>
                <a:latin typeface="Calibri"/>
                <a:ea typeface="Times New Roman" panose="02020603050405020304" pitchFamily="18" charset="0"/>
                <a:cs typeface="Times New Roman"/>
              </a:rPr>
              <a:t>opérations</a:t>
            </a:r>
            <a:r>
              <a:rPr lang="en-GB" sz="2000" i="1" dirty="0">
                <a:effectLst/>
                <a:latin typeface="Calibri"/>
                <a:ea typeface="Times New Roman" panose="02020603050405020304" pitchFamily="18" charset="0"/>
                <a:cs typeface="Times New Roman"/>
              </a:rPr>
              <a:t>, monsieur le Maréchal, que </a:t>
            </a:r>
            <a:r>
              <a:rPr lang="en-GB" sz="2000" i="1" dirty="0" err="1">
                <a:effectLst/>
                <a:latin typeface="Calibri"/>
                <a:ea typeface="Times New Roman" panose="02020603050405020304" pitchFamily="18" charset="0"/>
                <a:cs typeface="Times New Roman"/>
              </a:rPr>
              <a:t>l'on</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entreprend</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quand</a:t>
            </a:r>
            <a:r>
              <a:rPr lang="en-GB" sz="2000" i="1" dirty="0">
                <a:effectLst/>
                <a:latin typeface="Calibri"/>
                <a:ea typeface="Times New Roman" panose="02020603050405020304" pitchFamily="18" charset="0"/>
                <a:cs typeface="Times New Roman"/>
              </a:rPr>
              <a:t> on y </a:t>
            </a:r>
            <a:r>
              <a:rPr lang="en-GB" sz="2000" i="1" dirty="0" err="1">
                <a:effectLst/>
                <a:latin typeface="Calibri"/>
                <a:ea typeface="Times New Roman" panose="02020603050405020304" pitchFamily="18" charset="0"/>
                <a:cs typeface="Times New Roman"/>
              </a:rPr>
              <a:t>est</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forcé</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mais</a:t>
            </a:r>
            <a:r>
              <a:rPr lang="en-GB" sz="2000" i="1" dirty="0">
                <a:effectLst/>
                <a:latin typeface="Calibri"/>
                <a:ea typeface="Times New Roman" panose="02020603050405020304" pitchFamily="18" charset="0"/>
                <a:cs typeface="Times New Roman"/>
              </a:rPr>
              <a:t> que </a:t>
            </a:r>
            <a:r>
              <a:rPr lang="en-GB" sz="2000" i="1" dirty="0" err="1">
                <a:effectLst/>
                <a:latin typeface="Calibri"/>
                <a:ea typeface="Times New Roman" panose="02020603050405020304" pitchFamily="18" charset="0"/>
                <a:cs typeface="Times New Roman"/>
              </a:rPr>
              <a:t>l'on</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prie</a:t>
            </a:r>
            <a:r>
              <a:rPr lang="en-GB" sz="2000" i="1" dirty="0">
                <a:effectLst/>
                <a:latin typeface="Calibri"/>
                <a:ea typeface="Times New Roman" panose="02020603050405020304" pitchFamily="18" charset="0"/>
                <a:cs typeface="Times New Roman"/>
              </a:rPr>
              <a:t> Dieu de </a:t>
            </a:r>
            <a:r>
              <a:rPr lang="en-GB" sz="2000" i="1" dirty="0" err="1">
                <a:effectLst/>
                <a:latin typeface="Calibri"/>
                <a:ea typeface="Times New Roman" panose="02020603050405020304" pitchFamily="18" charset="0"/>
                <a:cs typeface="Times New Roman"/>
              </a:rPr>
              <a:t>n'avoir</a:t>
            </a:r>
            <a:r>
              <a:rPr lang="en-GB" sz="2000" i="1" dirty="0">
                <a:effectLst/>
                <a:latin typeface="Calibri"/>
                <a:ea typeface="Times New Roman" panose="02020603050405020304" pitchFamily="18" charset="0"/>
                <a:cs typeface="Times New Roman"/>
              </a:rPr>
              <a:t> à </a:t>
            </a:r>
            <a:r>
              <a:rPr lang="en-GB" sz="2000" i="1" dirty="0" err="1">
                <a:effectLst/>
                <a:latin typeface="Calibri"/>
                <a:ea typeface="Times New Roman" panose="02020603050405020304" pitchFamily="18" charset="0"/>
                <a:cs typeface="Times New Roman"/>
              </a:rPr>
              <a:t>recommencer</a:t>
            </a:r>
            <a:r>
              <a:rPr lang="en-GB" sz="2000" i="1" dirty="0">
                <a:effectLst/>
                <a:latin typeface="Calibri"/>
                <a:ea typeface="Times New Roman" panose="02020603050405020304" pitchFamily="18" charset="0"/>
                <a:cs typeface="Times New Roman"/>
              </a:rPr>
              <a:t> jamais ! » </a:t>
            </a:r>
            <a:endParaRPr lang="en-GB" sz="2000" dirty="0">
              <a:effectLst/>
              <a:latin typeface="Calibri"/>
              <a:ea typeface="Times New Roman" panose="02020603050405020304" pitchFamily="18" charset="0"/>
              <a:cs typeface="Times New Roman"/>
            </a:endParaRPr>
          </a:p>
          <a:p>
            <a:pPr marL="0" indent="0">
              <a:lnSpc>
                <a:spcPct val="110000"/>
              </a:lnSpc>
              <a:buNone/>
            </a:pPr>
            <a:r>
              <a:rPr lang="en-GB" sz="2000"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0000"/>
              </a:lnSpc>
              <a:buNone/>
            </a:pPr>
            <a:r>
              <a:rPr lang="en-GB" sz="2000" b="1" i="1" dirty="0">
                <a:effectLst/>
                <a:latin typeface="Calibri"/>
                <a:ea typeface="Times New Roman" panose="02020603050405020304" pitchFamily="18" charset="0"/>
                <a:cs typeface="Times New Roman"/>
              </a:rPr>
              <a:t>Il faut </a:t>
            </a:r>
            <a:r>
              <a:rPr lang="en-GB" sz="2000" b="1" i="1" dirty="0" err="1">
                <a:effectLst/>
                <a:latin typeface="Calibri"/>
                <a:ea typeface="Times New Roman" panose="02020603050405020304" pitchFamily="18" charset="0"/>
                <a:cs typeface="Times New Roman"/>
              </a:rPr>
              <a:t>partir</a:t>
            </a:r>
            <a:r>
              <a:rPr lang="en-GB" sz="2000" b="1" i="1" dirty="0">
                <a:effectLst/>
                <a:latin typeface="Calibri"/>
                <a:ea typeface="Times New Roman" panose="02020603050405020304" pitchFamily="18" charset="0"/>
                <a:cs typeface="Times New Roman"/>
              </a:rPr>
              <a:t>, </a:t>
            </a:r>
            <a:r>
              <a:rPr lang="en-GB" sz="2000" b="1" i="1" dirty="0" err="1">
                <a:effectLst/>
                <a:latin typeface="Calibri"/>
                <a:ea typeface="Times New Roman" panose="02020603050405020304" pitchFamily="18" charset="0"/>
                <a:cs typeface="Times New Roman"/>
              </a:rPr>
              <a:t>l'odeur</a:t>
            </a:r>
            <a:r>
              <a:rPr lang="en-GB" sz="2000" b="1" i="1" dirty="0">
                <a:effectLst/>
                <a:latin typeface="Calibri"/>
                <a:ea typeface="Times New Roman" panose="02020603050405020304" pitchFamily="18" charset="0"/>
                <a:cs typeface="Times New Roman"/>
              </a:rPr>
              <a:t> </a:t>
            </a:r>
            <a:r>
              <a:rPr lang="en-GB" sz="2000" b="1" i="1" dirty="0" err="1">
                <a:effectLst/>
                <a:latin typeface="Calibri"/>
                <a:ea typeface="Times New Roman" panose="02020603050405020304" pitchFamily="18" charset="0"/>
                <a:cs typeface="Times New Roman"/>
              </a:rPr>
              <a:t>est</a:t>
            </a:r>
            <a:r>
              <a:rPr lang="en-GB" sz="2000" b="1" i="1" dirty="0">
                <a:effectLst/>
                <a:latin typeface="Calibri"/>
                <a:ea typeface="Times New Roman" panose="02020603050405020304" pitchFamily="18" charset="0"/>
                <a:cs typeface="Times New Roman"/>
              </a:rPr>
              <a:t> trop forte. </a:t>
            </a:r>
            <a:r>
              <a:rPr lang="en-GB" sz="2000" i="1" dirty="0">
                <a:effectLst/>
                <a:latin typeface="Calibri"/>
                <a:ea typeface="Times New Roman" panose="02020603050405020304" pitchFamily="18" charset="0"/>
                <a:cs typeface="Times New Roman"/>
              </a:rPr>
              <a:t>Le souvenir, comment </a:t>
            </a:r>
            <a:r>
              <a:rPr lang="en-GB" sz="2000" i="1" dirty="0" err="1">
                <a:effectLst/>
                <a:latin typeface="Calibri"/>
                <a:ea typeface="Times New Roman" panose="02020603050405020304" pitchFamily="18" charset="0"/>
                <a:cs typeface="Times New Roman"/>
              </a:rPr>
              <a:t>s'en</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débarrasser</a:t>
            </a:r>
            <a:r>
              <a:rPr lang="en-GB" sz="2000" i="1" dirty="0">
                <a:effectLst/>
                <a:latin typeface="Calibri"/>
                <a:ea typeface="Times New Roman" panose="02020603050405020304" pitchFamily="18" charset="0"/>
                <a:cs typeface="Times New Roman"/>
              </a:rPr>
              <a:t>? Les corps exposés au soleil; les </a:t>
            </a:r>
            <a:r>
              <a:rPr lang="en-GB" sz="2000" i="1" dirty="0" err="1">
                <a:effectLst/>
                <a:latin typeface="Calibri"/>
                <a:ea typeface="Times New Roman" panose="02020603050405020304" pitchFamily="18" charset="0"/>
                <a:cs typeface="Times New Roman"/>
              </a:rPr>
              <a:t>voici</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devenus</a:t>
            </a:r>
            <a:r>
              <a:rPr lang="en-GB" sz="2000" i="1" dirty="0">
                <a:effectLst/>
                <a:latin typeface="Calibri"/>
                <a:ea typeface="Times New Roman" panose="02020603050405020304" pitchFamily="18" charset="0"/>
                <a:cs typeface="Times New Roman"/>
              </a:rPr>
              <a:t> mots. </a:t>
            </a:r>
            <a:r>
              <a:rPr lang="en-GB" sz="2000" b="1" i="1" dirty="0">
                <a:effectLst/>
                <a:latin typeface="Calibri"/>
                <a:ea typeface="Times New Roman" panose="02020603050405020304" pitchFamily="18" charset="0"/>
                <a:cs typeface="Times New Roman"/>
              </a:rPr>
              <a:t>Les mots </a:t>
            </a:r>
            <a:r>
              <a:rPr lang="en-GB" sz="2000" b="1" i="1" dirty="0" err="1">
                <a:effectLst/>
                <a:latin typeface="Calibri"/>
                <a:ea typeface="Times New Roman" panose="02020603050405020304" pitchFamily="18" charset="0"/>
                <a:cs typeface="Times New Roman"/>
              </a:rPr>
              <a:t>voyagent</a:t>
            </a:r>
            <a:r>
              <a:rPr lang="en-GB" sz="2000" b="1" i="1" dirty="0">
                <a:effectLst/>
                <a:latin typeface="Calibri"/>
                <a:ea typeface="Times New Roman" panose="02020603050405020304" pitchFamily="18" charset="0"/>
                <a:cs typeface="Times New Roman"/>
              </a:rPr>
              <a:t>. Mots, entre </a:t>
            </a:r>
            <a:r>
              <a:rPr lang="en-GB" sz="2000" b="1" i="1" dirty="0" err="1">
                <a:effectLst/>
                <a:latin typeface="Calibri"/>
                <a:ea typeface="Times New Roman" panose="02020603050405020304" pitchFamily="18" charset="0"/>
                <a:cs typeface="Times New Roman"/>
              </a:rPr>
              <a:t>autres</a:t>
            </a:r>
            <a:r>
              <a:rPr lang="en-GB" sz="2000" b="1" i="1" dirty="0">
                <a:effectLst/>
                <a:latin typeface="Calibri"/>
                <a:ea typeface="Times New Roman" panose="02020603050405020304" pitchFamily="18" charset="0"/>
                <a:cs typeface="Times New Roman"/>
              </a:rPr>
              <a:t>, du rapport trop long de </a:t>
            </a:r>
            <a:r>
              <a:rPr lang="en-GB" sz="2000" b="1" i="1" dirty="0" err="1">
                <a:effectLst/>
                <a:latin typeface="Calibri"/>
                <a:ea typeface="Times New Roman" panose="02020603050405020304" pitchFamily="18" charset="0"/>
                <a:cs typeface="Times New Roman"/>
              </a:rPr>
              <a:t>Pélissier</a:t>
            </a:r>
            <a:r>
              <a:rPr lang="en-GB" sz="2000" b="1" i="1" dirty="0">
                <a:effectLst/>
                <a:latin typeface="Calibri"/>
                <a:ea typeface="Times New Roman" panose="02020603050405020304" pitchFamily="18" charset="0"/>
                <a:cs typeface="Times New Roman"/>
              </a:rPr>
              <a:t>; parvenus à Paris</a:t>
            </a:r>
            <a:r>
              <a:rPr lang="en-GB" sz="2000" i="1" dirty="0">
                <a:effectLst/>
                <a:latin typeface="Calibri"/>
                <a:ea typeface="Times New Roman" panose="02020603050405020304" pitchFamily="18" charset="0"/>
                <a:cs typeface="Times New Roman"/>
              </a:rPr>
              <a:t> et </a:t>
            </a:r>
            <a:r>
              <a:rPr lang="en-GB" sz="2000" i="1" dirty="0" err="1">
                <a:effectLst/>
                <a:latin typeface="Calibri"/>
                <a:ea typeface="Times New Roman" panose="02020603050405020304" pitchFamily="18" charset="0"/>
                <a:cs typeface="Times New Roman"/>
              </a:rPr>
              <a:t>lus</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en</a:t>
            </a:r>
            <a:r>
              <a:rPr lang="en-GB" sz="2000" i="1" dirty="0">
                <a:effectLst/>
                <a:latin typeface="Calibri"/>
                <a:ea typeface="Times New Roman" panose="02020603050405020304" pitchFamily="18" charset="0"/>
                <a:cs typeface="Times New Roman"/>
              </a:rPr>
              <a:t> séance </a:t>
            </a:r>
            <a:r>
              <a:rPr lang="en-GB" sz="2000" i="1" dirty="0" err="1">
                <a:effectLst/>
                <a:latin typeface="Calibri"/>
                <a:ea typeface="Times New Roman" panose="02020603050405020304" pitchFamily="18" charset="0"/>
                <a:cs typeface="Times New Roman"/>
              </a:rPr>
              <a:t>parlementaire</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ils</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déclenchent</a:t>
            </a:r>
            <a:r>
              <a:rPr lang="en-GB" sz="2000" i="1" dirty="0">
                <a:effectLst/>
                <a:latin typeface="Calibri"/>
                <a:ea typeface="Times New Roman" panose="02020603050405020304" pitchFamily="18" charset="0"/>
                <a:cs typeface="Times New Roman"/>
              </a:rPr>
              <a:t> la </a:t>
            </a:r>
            <a:r>
              <a:rPr lang="en-GB" sz="2000" i="1" dirty="0" err="1">
                <a:effectLst/>
                <a:latin typeface="Calibri"/>
                <a:ea typeface="Times New Roman" panose="02020603050405020304" pitchFamily="18" charset="0"/>
                <a:cs typeface="Times New Roman"/>
              </a:rPr>
              <a:t>polémique</a:t>
            </a:r>
            <a:r>
              <a:rPr lang="en-GB" sz="2000" i="1" dirty="0">
                <a:effectLst/>
                <a:latin typeface="Calibri"/>
                <a:ea typeface="Times New Roman" panose="02020603050405020304" pitchFamily="18" charset="0"/>
                <a:cs typeface="Times New Roman"/>
              </a:rPr>
              <a:t> : </a:t>
            </a:r>
            <a:r>
              <a:rPr lang="en-GB" sz="2000" i="1" dirty="0" err="1">
                <a:effectLst/>
                <a:latin typeface="Calibri"/>
                <a:ea typeface="Times New Roman" panose="02020603050405020304" pitchFamily="18" charset="0"/>
                <a:cs typeface="Times New Roman"/>
              </a:rPr>
              <a:t>insultes</a:t>
            </a:r>
            <a:r>
              <a:rPr lang="en-GB" sz="2000" i="1" dirty="0">
                <a:effectLst/>
                <a:latin typeface="Calibri"/>
                <a:ea typeface="Times New Roman" panose="02020603050405020304" pitchFamily="18" charset="0"/>
                <a:cs typeface="Times New Roman"/>
              </a:rPr>
              <a:t> de </a:t>
            </a:r>
            <a:r>
              <a:rPr lang="en-GB" sz="2000" i="1" dirty="0" err="1">
                <a:effectLst/>
                <a:latin typeface="Calibri"/>
                <a:ea typeface="Times New Roman" panose="02020603050405020304" pitchFamily="18" charset="0"/>
                <a:cs typeface="Times New Roman"/>
              </a:rPr>
              <a:t>l'opposition</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gêne</a:t>
            </a:r>
            <a:r>
              <a:rPr lang="en-GB" sz="2000" i="1" dirty="0">
                <a:effectLst/>
                <a:latin typeface="Calibri"/>
                <a:ea typeface="Times New Roman" panose="02020603050405020304" pitchFamily="18" charset="0"/>
                <a:cs typeface="Times New Roman"/>
              </a:rPr>
              <a:t> du </a:t>
            </a:r>
            <a:r>
              <a:rPr lang="en-GB" sz="2000" i="1" dirty="0" err="1">
                <a:effectLst/>
                <a:latin typeface="Calibri"/>
                <a:ea typeface="Times New Roman" panose="02020603050405020304" pitchFamily="18" charset="0"/>
                <a:cs typeface="Times New Roman"/>
              </a:rPr>
              <a:t>gouvernement</a:t>
            </a:r>
            <a:r>
              <a:rPr lang="en-GB" sz="2000" i="1" dirty="0">
                <a:effectLst/>
                <a:latin typeface="Calibri"/>
                <a:ea typeface="Times New Roman" panose="02020603050405020304" pitchFamily="18" charset="0"/>
                <a:cs typeface="Times New Roman"/>
              </a:rPr>
              <a:t>, rage des </a:t>
            </a:r>
            <a:r>
              <a:rPr lang="en-GB" sz="2000" i="1" dirty="0" err="1">
                <a:effectLst/>
                <a:latin typeface="Calibri"/>
                <a:ea typeface="Times New Roman" panose="02020603050405020304" pitchFamily="18" charset="0"/>
                <a:cs typeface="Times New Roman"/>
              </a:rPr>
              <a:t>bellicistes</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honte</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éparpillée</a:t>
            </a:r>
            <a:r>
              <a:rPr lang="en-GB" sz="2000" i="1" dirty="0">
                <a:effectLst/>
                <a:latin typeface="Calibri"/>
                <a:ea typeface="Times New Roman" panose="02020603050405020304" pitchFamily="18" charset="0"/>
                <a:cs typeface="Times New Roman"/>
              </a:rPr>
              <a:t> dans Paris </a:t>
            </a:r>
            <a:r>
              <a:rPr lang="en-GB" sz="2000" i="1" dirty="0" err="1">
                <a:effectLst/>
                <a:latin typeface="Calibri"/>
                <a:ea typeface="Times New Roman" panose="02020603050405020304" pitchFamily="18" charset="0"/>
                <a:cs typeface="Times New Roman"/>
              </a:rPr>
              <a:t>où</a:t>
            </a:r>
            <a:r>
              <a:rPr lang="en-GB" sz="2000" i="1" dirty="0">
                <a:effectLst/>
                <a:latin typeface="Calibri"/>
                <a:ea typeface="Times New Roman" panose="02020603050405020304" pitchFamily="18" charset="0"/>
                <a:cs typeface="Times New Roman"/>
              </a:rPr>
              <a:t> </a:t>
            </a:r>
            <a:r>
              <a:rPr lang="en-GB" sz="2000" i="1" dirty="0" err="1">
                <a:effectLst/>
                <a:latin typeface="Calibri"/>
                <a:ea typeface="Times New Roman" panose="02020603050405020304" pitchFamily="18" charset="0"/>
                <a:cs typeface="Times New Roman"/>
              </a:rPr>
              <a:t>germent</a:t>
            </a:r>
            <a:r>
              <a:rPr lang="en-GB" sz="2000" i="1" dirty="0">
                <a:effectLst/>
                <a:latin typeface="Calibri"/>
                <a:ea typeface="Times New Roman" panose="02020603050405020304" pitchFamily="18" charset="0"/>
                <a:cs typeface="Times New Roman"/>
              </a:rPr>
              <a:t> les prodromes de la </a:t>
            </a:r>
            <a:r>
              <a:rPr lang="en-GB" sz="2000" i="1" dirty="0" err="1">
                <a:effectLst/>
                <a:latin typeface="Calibri"/>
                <a:ea typeface="Times New Roman" panose="02020603050405020304" pitchFamily="18" charset="0"/>
                <a:cs typeface="Times New Roman"/>
              </a:rPr>
              <a:t>révolution</a:t>
            </a:r>
            <a:r>
              <a:rPr lang="en-GB" sz="2000" i="1" dirty="0">
                <a:effectLst/>
                <a:latin typeface="Calibri"/>
                <a:ea typeface="Times New Roman" panose="02020603050405020304" pitchFamily="18" charset="0"/>
                <a:cs typeface="Times New Roman"/>
              </a:rPr>
              <a:t> de 48...</a:t>
            </a:r>
            <a:endParaRPr lang="en-GB" sz="2000" dirty="0">
              <a:effectLst/>
              <a:latin typeface="Calibri"/>
              <a:ea typeface="Times New Roman" panose="02020603050405020304" pitchFamily="18" charset="0"/>
              <a:cs typeface="Times New Roman"/>
            </a:endParaRPr>
          </a:p>
          <a:p>
            <a:pPr marL="0" indent="0">
              <a:lnSpc>
                <a:spcPct val="110000"/>
              </a:lnSpc>
              <a:buNone/>
            </a:pPr>
            <a:r>
              <a:rPr lang="en-GB" sz="20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The closing lines refer to the impact of the</a:t>
            </a:r>
            <a:r>
              <a:rPr lang="en-GB" sz="2000" i="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000" i="1" dirty="0" err="1">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enfumade</a:t>
            </a:r>
            <a:r>
              <a:rPr lang="en-GB" sz="2000" i="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on the 1848 Revolutionary atmosphere in Paris, and so they remind us of the effect that events in Algeria had on the history of France: they are entwined.</a:t>
            </a:r>
          </a:p>
        </p:txBody>
      </p:sp>
      <p:sp>
        <p:nvSpPr>
          <p:cNvPr id="4" name="Rectangle 3">
            <a:extLst>
              <a:ext uri="{FF2B5EF4-FFF2-40B4-BE49-F238E27FC236}">
                <a16:creationId xmlns:a16="http://schemas.microsoft.com/office/drawing/2014/main" id="{E5F37D54-3E19-5703-BBFC-42788D49397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53741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2257425"/>
            <a:ext cx="10814222" cy="3919538"/>
          </a:xfrm>
        </p:spPr>
        <p:txBody>
          <a:bodyPr vert="horz" lIns="91440" tIns="45720" rIns="91440" bIns="45720" rtlCol="0" anchor="t">
            <a:normAutofit/>
          </a:bodyPr>
          <a:lstStyle/>
          <a:p>
            <a:pPr marL="0" lvl="0" indent="0">
              <a:buNone/>
            </a:pPr>
            <a:r>
              <a:rPr lang="en-GB" dirty="0">
                <a:effectLst/>
                <a:latin typeface="Calibri"/>
                <a:ea typeface="Times New Roman" panose="02020603050405020304" pitchFamily="18" charset="0"/>
                <a:cs typeface="Times New Roman"/>
              </a:rPr>
              <a:t>We often say that 'history is written by the victors'. Thinking about the Dahra massacre, what are the difficulties in trying to produce an accurate history of colonisation?</a:t>
            </a:r>
          </a:p>
          <a:p>
            <a:pPr marL="0" indent="0">
              <a:buNone/>
            </a:pPr>
            <a:endParaRPr lang="en-GB" dirty="0">
              <a:latin typeface="Calibri"/>
              <a:ea typeface="Times New Roman" panose="02020603050405020304" pitchFamily="18" charset="0"/>
              <a:cs typeface="Times New Roman"/>
            </a:endParaRPr>
          </a:p>
          <a:p>
            <a:pPr marL="0" indent="0">
              <a:buNone/>
            </a:pPr>
            <a:r>
              <a:rPr lang="en-GB" dirty="0">
                <a:latin typeface="Calibri"/>
                <a:ea typeface="Times New Roman" panose="02020603050405020304" pitchFamily="18" charset="0"/>
                <a:cs typeface="Times New Roman"/>
              </a:rPr>
              <a:t>We have mentioned </a:t>
            </a:r>
            <a:r>
              <a:rPr lang="en-GB" b="1" dirty="0">
                <a:latin typeface="Calibri"/>
                <a:ea typeface="Times New Roman" panose="02020603050405020304" pitchFamily="18" charset="0"/>
                <a:cs typeface="Times New Roman"/>
              </a:rPr>
              <a:t>illiteracy</a:t>
            </a:r>
            <a:r>
              <a:rPr lang="en-GB" dirty="0">
                <a:latin typeface="Calibri"/>
                <a:ea typeface="Times New Roman" panose="02020603050405020304" pitchFamily="18" charset="0"/>
                <a:cs typeface="Times New Roman"/>
              </a:rPr>
              <a:t>, and the fact that colonised peoples often </a:t>
            </a:r>
            <a:r>
              <a:rPr lang="en-GB" b="1" dirty="0">
                <a:latin typeface="Calibri"/>
                <a:ea typeface="Times New Roman" panose="02020603050405020304" pitchFamily="18" charset="0"/>
                <a:cs typeface="Times New Roman"/>
              </a:rPr>
              <a:t>did not survive</a:t>
            </a:r>
            <a:r>
              <a:rPr lang="en-GB" dirty="0">
                <a:latin typeface="Calibri"/>
                <a:ea typeface="Times New Roman" panose="02020603050405020304" pitchFamily="18" charset="0"/>
                <a:cs typeface="Times New Roman"/>
              </a:rPr>
              <a:t> the colonial encounter. Are there any other difficulties for the historian to overcome?</a:t>
            </a:r>
          </a:p>
        </p:txBody>
      </p:sp>
      <p:sp>
        <p:nvSpPr>
          <p:cNvPr id="5" name="Rectangle 4">
            <a:extLst>
              <a:ext uri="{FF2B5EF4-FFF2-40B4-BE49-F238E27FC236}">
                <a16:creationId xmlns:a16="http://schemas.microsoft.com/office/drawing/2014/main" id="{7F0DD2B1-FE4B-5539-6FAE-29E19EDC9392}"/>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09894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Competitive victimhood</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14222" cy="4486275"/>
          </a:xfrm>
        </p:spPr>
        <p:txBody>
          <a:bodyPr>
            <a:normAutofit fontScale="92500" lnSpcReduction="10000"/>
          </a:bodyPr>
          <a:lstStyle/>
          <a:p>
            <a:pPr>
              <a:lnSpc>
                <a:spcPct val="110000"/>
              </a:lnSpc>
            </a:pPr>
            <a:r>
              <a:rPr lang="en-GB" dirty="0">
                <a:effectLst/>
                <a:latin typeface="Calibri" panose="020F0502020204030204" pitchFamily="34" charset="0"/>
                <a:ea typeface="Times New Roman" panose="02020603050405020304" pitchFamily="18" charset="0"/>
                <a:cs typeface="Times New Roman" panose="02020603050405020304" pitchFamily="18" charset="0"/>
              </a:rPr>
              <a:t>Since World War Two, there has been a move to focus more on the victims of history (most notably the victims of the Holocaust) and their suffering. This has led to the development of international law, and a focus on universal human rights. The aim has been to ensure that the history of World War Two should never be repeated.</a:t>
            </a:r>
          </a:p>
          <a:p>
            <a:pPr>
              <a:lnSpc>
                <a:spcPct val="110000"/>
              </a:lnSpc>
            </a:pPr>
            <a:r>
              <a:rPr lang="en-GB" dirty="0">
                <a:effectLst/>
                <a:latin typeface="Calibri" panose="020F0502020204030204" pitchFamily="34" charset="0"/>
                <a:ea typeface="Times New Roman" panose="02020603050405020304" pitchFamily="18" charset="0"/>
                <a:cs typeface="Times New Roman" panose="02020603050405020304" pitchFamily="18" charset="0"/>
              </a:rPr>
              <a:t>However, the researcher Michael Rothberg has argued that in focusing on commemorating suffering there is a danger of creating competitive victimhood, where groups shout louder and louder about how much they have suffered. They hope that by arguing that their human rights have been violated, their claims may be acknowledged.</a:t>
            </a:r>
          </a:p>
        </p:txBody>
      </p:sp>
      <p:sp>
        <p:nvSpPr>
          <p:cNvPr id="5" name="Rectangle 4">
            <a:extLst>
              <a:ext uri="{FF2B5EF4-FFF2-40B4-BE49-F238E27FC236}">
                <a16:creationId xmlns:a16="http://schemas.microsoft.com/office/drawing/2014/main" id="{1501DF6B-D69E-D1BC-8790-F52E941009B1}"/>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992773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554955"/>
            <a:ext cx="10814222" cy="4985544"/>
          </a:xfrm>
        </p:spPr>
        <p:txBody>
          <a:bodyPr vert="horz" lIns="91440" tIns="45720" rIns="91440" bIns="45720" rtlCol="0" anchor="t">
            <a:normAutofit/>
          </a:bodyPr>
          <a:lstStyle/>
          <a:p>
            <a:pPr marL="0" indent="0">
              <a:buNone/>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Last week we said that memory often operates in a competitive way: the groups that shout loudest succeed in shaping the 'official' version of history. </a:t>
            </a:r>
          </a:p>
          <a:p>
            <a:pPr marL="0" indent="0">
              <a:buNone/>
            </a:pPr>
            <a:endParaRPr lang="en-GB" sz="2600" dirty="0">
              <a:latin typeface="Calibri"/>
              <a:ea typeface="Times New Roman" panose="02020603050405020304" pitchFamily="18" charset="0"/>
              <a:cs typeface="Times New Roman"/>
            </a:endParaRPr>
          </a:p>
          <a:p>
            <a:pPr marL="0" indent="0">
              <a:buNone/>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But the ultimate victims (of war, violence or colonisation) often are no longer with us to make their voices heard. </a:t>
            </a:r>
          </a:p>
          <a:p>
            <a:r>
              <a:rPr lang="en-GB" sz="2600" dirty="0">
                <a:effectLst/>
                <a:latin typeface="Calibri"/>
                <a:ea typeface="Times New Roman" panose="02020603050405020304" pitchFamily="18" charset="0"/>
                <a:cs typeface="Times New Roman"/>
              </a:rPr>
              <a:t>So whose version of history will we hear?</a:t>
            </a:r>
            <a:r>
              <a:rPr lang="en-GB" sz="2600" dirty="0">
                <a:latin typeface="Calibri"/>
                <a:ea typeface="Times New Roman" panose="02020603050405020304" pitchFamily="18" charset="0"/>
                <a:cs typeface="Times New Roman"/>
              </a:rPr>
              <a:t> </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600" dirty="0">
                <a:effectLst/>
                <a:latin typeface="Calibri" panose="020F0502020204030204" pitchFamily="34" charset="0"/>
                <a:ea typeface="Times New Roman" panose="02020603050405020304" pitchFamily="18" charset="0"/>
                <a:cs typeface="Times New Roman" panose="02020603050405020304" pitchFamily="18" charset="0"/>
              </a:rPr>
              <a:t>Is that problematic? </a:t>
            </a:r>
          </a:p>
          <a:p>
            <a:r>
              <a:rPr lang="en-GB" sz="2600" dirty="0">
                <a:effectLst/>
                <a:latin typeface="Calibri" panose="020F0502020204030204" pitchFamily="34" charset="0"/>
                <a:ea typeface="Times New Roman" panose="02020603050405020304" pitchFamily="18" charset="0"/>
                <a:cs typeface="Times New Roman" panose="02020603050405020304" pitchFamily="18" charset="0"/>
              </a:rPr>
              <a:t>What should we do about it?</a:t>
            </a:r>
          </a:p>
          <a:p>
            <a:pPr marL="0" indent="0">
              <a:buNone/>
            </a:pPr>
            <a:endParaRPr lang="en-GB"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5328F46-AA41-12F3-A6DD-A38E48FBB4BD}"/>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782986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Invasion: The Plough</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14222" cy="4486275"/>
          </a:xfrm>
        </p:spPr>
        <p:txBody>
          <a:bodyPr vert="horz" lIns="91440" tIns="45720" rIns="91440" bIns="45720" rtlCol="0" anchor="t">
            <a:normAutofit/>
          </a:bodyPr>
          <a:lstStyle/>
          <a:p>
            <a:pPr marL="0" indent="0">
              <a:lnSpc>
                <a:spcPct val="110000"/>
              </a:lnSpc>
              <a:buNone/>
            </a:pPr>
            <a:r>
              <a:rPr lang="en-GB" b="1" dirty="0">
                <a:effectLst/>
                <a:latin typeface="Calibri" panose="020F0502020204030204" pitchFamily="34" charset="0"/>
                <a:ea typeface="Times New Roman" panose="02020603050405020304" pitchFamily="18" charset="0"/>
                <a:cs typeface="Times New Roman" panose="02020603050405020304" pitchFamily="18" charset="0"/>
              </a:rPr>
              <a:t>The other side of the story</a:t>
            </a:r>
          </a:p>
          <a:p>
            <a:pPr>
              <a:lnSpc>
                <a:spcPct val="110000"/>
              </a:lnSpc>
            </a:pPr>
            <a:r>
              <a:rPr lang="en-GB" sz="2600" dirty="0">
                <a:effectLst/>
                <a:latin typeface="Calibri"/>
                <a:ea typeface="Times New Roman" panose="02020603050405020304" pitchFamily="18" charset="0"/>
                <a:cs typeface="Times New Roman"/>
              </a:rPr>
              <a:t>The early settlers did not think of themselves as invaders. Like the emigrants who left Britain to settle in Canada, America and Australia, they saw themselves as brave pioneers blazing a trail through an empty and inhospitable wilderness. They told stories that emphasised their courage in building a new country in the face of difficult challenges. These challenges also led to suffering and </a:t>
            </a:r>
            <a:r>
              <a:rPr lang="en-GB" sz="2600" dirty="0">
                <a:latin typeface="Calibri"/>
                <a:ea typeface="Times New Roman" panose="02020603050405020304" pitchFamily="18" charset="0"/>
                <a:cs typeface="Times New Roman"/>
              </a:rPr>
              <a:t>death for many of the new arrivals.</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0000"/>
              </a:lnSpc>
            </a:pP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DD75591-2437-030C-BC88-7C582B9C04B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59335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538D-F227-923F-0F35-0A218DC18AE3}"/>
              </a:ext>
            </a:extLst>
          </p:cNvPr>
          <p:cNvSpPr>
            <a:spLocks noGrp="1"/>
          </p:cNvSpPr>
          <p:nvPr>
            <p:ph type="title"/>
          </p:nvPr>
        </p:nvSpPr>
        <p:spPr/>
        <p:txBody>
          <a:bodyPr>
            <a:normAutofit/>
          </a:bodyPr>
          <a:lstStyle/>
          <a:p>
            <a:r>
              <a:rPr lang="en-US" sz="3600" b="1" dirty="0">
                <a:solidFill>
                  <a:schemeClr val="accent2">
                    <a:lumMod val="75000"/>
                  </a:schemeClr>
                </a:solidFill>
              </a:rPr>
              <a:t>Albert Camus</a:t>
            </a:r>
          </a:p>
        </p:txBody>
      </p:sp>
      <p:pic>
        <p:nvPicPr>
          <p:cNvPr id="1026" name="Picture 2" descr="Albert Camus | Albert Camus (November 7, 1913 – January 4, 1… | Flickr">
            <a:extLst>
              <a:ext uri="{FF2B5EF4-FFF2-40B4-BE49-F238E27FC236}">
                <a16:creationId xmlns:a16="http://schemas.microsoft.com/office/drawing/2014/main" id="{364C41F1-BE18-FD55-12EA-B35FEB98A1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7215" y="1683164"/>
            <a:ext cx="5056585" cy="3395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79C7C7-6F83-B21C-05E9-5ABA155EB221}"/>
              </a:ext>
            </a:extLst>
          </p:cNvPr>
          <p:cNvSpPr txBox="1"/>
          <p:nvPr/>
        </p:nvSpPr>
        <p:spPr>
          <a:xfrm>
            <a:off x="838200" y="1571670"/>
            <a:ext cx="5257800" cy="4493538"/>
          </a:xfrm>
          <a:prstGeom prst="rect">
            <a:avLst/>
          </a:prstGeom>
          <a:noFill/>
        </p:spPr>
        <p:txBody>
          <a:bodyPr wrap="square">
            <a:spAutoFit/>
          </a:bodyPr>
          <a:lstStyle/>
          <a:p>
            <a:r>
              <a:rPr lang="en-GB" sz="2600" dirty="0">
                <a:effectLst/>
                <a:ea typeface="Times New Roman" panose="02020603050405020304" pitchFamily="18" charset="0"/>
                <a:cs typeface="Times New Roman"/>
              </a:rPr>
              <a:t>Albert Camus was a journalist, writer and intellectual.</a:t>
            </a:r>
          </a:p>
          <a:p>
            <a:r>
              <a:rPr lang="en-GB" sz="2600" dirty="0">
                <a:ea typeface="Times New Roman" panose="02020603050405020304" pitchFamily="18" charset="0"/>
                <a:cs typeface="Times New Roman"/>
              </a:rPr>
              <a:t>He was</a:t>
            </a:r>
            <a:r>
              <a:rPr lang="en-GB" sz="2600" dirty="0">
                <a:effectLst/>
                <a:ea typeface="Times New Roman" panose="02020603050405020304" pitchFamily="18" charset="0"/>
                <a:cs typeface="Times New Roman"/>
              </a:rPr>
              <a:t> born in colonial Algeria and is </a:t>
            </a:r>
          </a:p>
          <a:p>
            <a:r>
              <a:rPr lang="en-GB" sz="2600" dirty="0">
                <a:effectLst/>
                <a:ea typeface="Times New Roman" panose="02020603050405020304" pitchFamily="18" charset="0"/>
                <a:cs typeface="Times New Roman"/>
              </a:rPr>
              <a:t>perhaps the best known of the French settlers of Algeria. </a:t>
            </a:r>
          </a:p>
          <a:p>
            <a:endParaRPr lang="en-GB" sz="2600" dirty="0">
              <a:ea typeface="Times New Roman" panose="02020603050405020304" pitchFamily="18" charset="0"/>
              <a:cs typeface="Times New Roman"/>
            </a:endParaRPr>
          </a:p>
          <a:p>
            <a:r>
              <a:rPr lang="en-GB" sz="2600" dirty="0">
                <a:ea typeface="Times New Roman" panose="02020603050405020304" pitchFamily="18" charset="0"/>
                <a:cs typeface="Times New Roman"/>
              </a:rPr>
              <a:t>In 1957 he won the Nobel prize for </a:t>
            </a:r>
          </a:p>
          <a:p>
            <a:r>
              <a:rPr lang="en-GB" sz="2600" dirty="0">
                <a:ea typeface="Times New Roman" panose="02020603050405020304" pitchFamily="18" charset="0"/>
                <a:cs typeface="Times New Roman"/>
              </a:rPr>
              <a:t>Literature. </a:t>
            </a:r>
          </a:p>
          <a:p>
            <a:endParaRPr lang="en-GB" sz="2600" dirty="0">
              <a:ea typeface="Times New Roman" panose="02020603050405020304" pitchFamily="18" charset="0"/>
              <a:cs typeface="Times New Roman"/>
            </a:endParaRPr>
          </a:p>
          <a:p>
            <a:r>
              <a:rPr lang="en-GB" sz="2600" dirty="0">
                <a:ea typeface="Times New Roman" panose="02020603050405020304" pitchFamily="18" charset="0"/>
                <a:cs typeface="Times New Roman"/>
              </a:rPr>
              <a:t>He was </a:t>
            </a:r>
            <a:r>
              <a:rPr lang="en-GB" sz="2600" dirty="0">
                <a:cs typeface="Times New Roman"/>
              </a:rPr>
              <a:t>killed in a car crash in 1960 </a:t>
            </a:r>
          </a:p>
          <a:p>
            <a:r>
              <a:rPr lang="en-GB" sz="2600" dirty="0">
                <a:cs typeface="Times New Roman"/>
              </a:rPr>
              <a:t>at the age of 46.</a:t>
            </a:r>
            <a:endParaRPr lang="en-US" sz="2600" dirty="0"/>
          </a:p>
        </p:txBody>
      </p:sp>
      <p:sp>
        <p:nvSpPr>
          <p:cNvPr id="7" name="Rectangle 6">
            <a:extLst>
              <a:ext uri="{FF2B5EF4-FFF2-40B4-BE49-F238E27FC236}">
                <a16:creationId xmlns:a16="http://schemas.microsoft.com/office/drawing/2014/main" id="{BE3A7FB1-E91F-C1A4-D048-610341045C39}"/>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80302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88126-6137-4FA0-8F44-592887C16417}"/>
              </a:ext>
            </a:extLst>
          </p:cNvPr>
          <p:cNvSpPr txBox="1">
            <a:spLocks/>
          </p:cNvSpPr>
          <p:nvPr/>
        </p:nvSpPr>
        <p:spPr>
          <a:xfrm>
            <a:off x="838200" y="697833"/>
            <a:ext cx="10814222" cy="58760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600" dirty="0">
                <a:latin typeface="Calibri"/>
                <a:ea typeface="Times New Roman" panose="02020603050405020304" pitchFamily="18" charset="0"/>
                <a:cs typeface="Times New Roman"/>
              </a:rPr>
              <a:t>When Camus was writing in the 1950s in the midst of the Algerian War of Independence, there was a widespread belief in mainland France that the majority of the settlers were rich, and that they had become rich because they oppressed and exploited the native Arab Muslim population. </a:t>
            </a:r>
          </a:p>
          <a:p>
            <a:pPr marL="0" indent="0">
              <a:lnSpc>
                <a:spcPct val="110000"/>
              </a:lnSpc>
              <a:buNone/>
            </a:pPr>
            <a:endParaRPr lang="en-GB" sz="26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0000"/>
              </a:lnSpc>
              <a:buNone/>
            </a:pPr>
            <a:r>
              <a:rPr lang="en-GB" sz="2600" dirty="0">
                <a:latin typeface="Calibri"/>
                <a:ea typeface="Times New Roman" panose="02020603050405020304" pitchFamily="18" charset="0"/>
                <a:cs typeface="Times New Roman"/>
              </a:rPr>
              <a:t>Camus aimed to correct this in his novel, </a:t>
            </a:r>
            <a:r>
              <a:rPr lang="en-GB" sz="2600" i="1" dirty="0">
                <a:latin typeface="Calibri"/>
                <a:ea typeface="Times New Roman" panose="02020603050405020304" pitchFamily="18" charset="0"/>
                <a:cs typeface="Times New Roman"/>
              </a:rPr>
              <a:t>Le Premier homme</a:t>
            </a:r>
            <a:r>
              <a:rPr lang="en-GB" sz="2600" dirty="0">
                <a:latin typeface="Calibri"/>
                <a:ea typeface="Times New Roman" panose="02020603050405020304" pitchFamily="18" charset="0"/>
                <a:cs typeface="Times New Roman"/>
              </a:rPr>
              <a:t>, which emphasises the factors – unemployment, poverty and hopes of a better life – which drove many to emigrate. It reminds the reader that the French state encouraged colonisation and presents the settlers as suffering in their new lives. </a:t>
            </a:r>
            <a:endParaRPr lang="en-GB" sz="26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0000"/>
              </a:lnSpc>
            </a:pP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E61F89E-F208-F3E2-BC87-5FADFD4F3B17}"/>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515437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EEDA7-E4F6-2909-FF2A-506A277996C2}"/>
              </a:ext>
            </a:extLst>
          </p:cNvPr>
          <p:cNvSpPr txBox="1">
            <a:spLocks/>
          </p:cNvSpPr>
          <p:nvPr/>
        </p:nvSpPr>
        <p:spPr>
          <a:xfrm>
            <a:off x="838200" y="685800"/>
            <a:ext cx="10834688" cy="54721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100" dirty="0">
                <a:latin typeface="Calibri"/>
                <a:ea typeface="Times New Roman" panose="02020603050405020304" pitchFamily="18" charset="0"/>
                <a:cs typeface="Times New Roman"/>
              </a:rPr>
              <a:t>In this extract from Camus' novel </a:t>
            </a:r>
            <a:r>
              <a:rPr lang="en-GB" sz="2100" i="1" dirty="0">
                <a:latin typeface="Calibri"/>
                <a:ea typeface="Times New Roman" panose="02020603050405020304" pitchFamily="18" charset="0"/>
                <a:cs typeface="Times New Roman"/>
              </a:rPr>
              <a:t>Le Premier homme</a:t>
            </a:r>
            <a:r>
              <a:rPr lang="en-GB" sz="2100" dirty="0">
                <a:latin typeface="Calibri"/>
                <a:ea typeface="Times New Roman" panose="02020603050405020304" pitchFamily="18" charset="0"/>
                <a:cs typeface="Times New Roman"/>
              </a:rPr>
              <a:t>, the narrator re-imagines the invasion from the perspective of French settlers as early pioneers:</a:t>
            </a:r>
          </a:p>
          <a:p>
            <a:pPr marL="0" indent="0">
              <a:lnSpc>
                <a:spcPct val="120000"/>
              </a:lnSpc>
              <a:buNone/>
            </a:pPr>
            <a:endParaRPr lang="en-GB" sz="2100" dirty="0">
              <a:latin typeface="Calibri"/>
              <a:ea typeface="Times New Roman" panose="02020603050405020304" pitchFamily="18" charset="0"/>
              <a:cs typeface="Times New Roman"/>
            </a:endParaRPr>
          </a:p>
          <a:p>
            <a:pPr marL="0" indent="0">
              <a:lnSpc>
                <a:spcPct val="120000"/>
              </a:lnSpc>
              <a:buFont typeface="Arial" panose="020B0604020202020204" pitchFamily="34" charset="0"/>
              <a:buNone/>
            </a:pPr>
            <a:r>
              <a:rPr lang="en-GB" sz="2100" i="1" dirty="0">
                <a:latin typeface="Calibri"/>
                <a:ea typeface="Times New Roman" panose="02020603050405020304" pitchFamily="18" charset="0"/>
                <a:cs typeface="Times New Roman"/>
              </a:rPr>
              <a:t>Details from their conversation at the doctor’s came back to him on the same wave as those barges that, according to the doctor, had brought the Parisian settlers to </a:t>
            </a:r>
            <a:r>
              <a:rPr lang="en-GB" sz="2100" i="1" dirty="0" err="1">
                <a:latin typeface="Calibri"/>
                <a:ea typeface="Times New Roman" panose="02020603050405020304" pitchFamily="18" charset="0"/>
                <a:cs typeface="Times New Roman"/>
              </a:rPr>
              <a:t>Solférino</a:t>
            </a:r>
            <a:r>
              <a:rPr lang="en-GB" sz="2100" i="1" dirty="0">
                <a:latin typeface="Calibri"/>
                <a:ea typeface="Times New Roman" panose="02020603050405020304" pitchFamily="18" charset="0"/>
                <a:cs typeface="Times New Roman"/>
              </a:rPr>
              <a:t>. […] Then, six barges hauled by draft horses, with the </a:t>
            </a:r>
            <a:r>
              <a:rPr lang="en-GB" sz="2100" b="1" i="1" dirty="0">
                <a:latin typeface="Calibri"/>
                <a:ea typeface="Times New Roman" panose="02020603050405020304" pitchFamily="18" charset="0"/>
                <a:cs typeface="Times New Roman"/>
              </a:rPr>
              <a:t>‘Marseillaise’ </a:t>
            </a:r>
            <a:r>
              <a:rPr lang="en-GB" sz="2100" i="1" dirty="0">
                <a:latin typeface="Calibri"/>
                <a:ea typeface="Times New Roman" panose="02020603050405020304" pitchFamily="18" charset="0"/>
                <a:cs typeface="Times New Roman"/>
              </a:rPr>
              <a:t>and the ‘Chant du </a:t>
            </a:r>
            <a:r>
              <a:rPr lang="en-GB" sz="2100" i="1" dirty="0" err="1">
                <a:latin typeface="Calibri"/>
                <a:ea typeface="Times New Roman" panose="02020603050405020304" pitchFamily="18" charset="0"/>
                <a:cs typeface="Times New Roman"/>
              </a:rPr>
              <a:t>Départ</a:t>
            </a:r>
            <a:r>
              <a:rPr lang="en-GB" sz="2100" i="1" dirty="0">
                <a:latin typeface="Calibri"/>
                <a:ea typeface="Times New Roman" panose="02020603050405020304" pitchFamily="18" charset="0"/>
                <a:cs typeface="Times New Roman"/>
              </a:rPr>
              <a:t>’, of course, </a:t>
            </a:r>
            <a:r>
              <a:rPr lang="en-GB" sz="2100" b="1" i="1" dirty="0">
                <a:latin typeface="Calibri"/>
                <a:ea typeface="Times New Roman" panose="02020603050405020304" pitchFamily="18" charset="0"/>
                <a:cs typeface="Times New Roman"/>
              </a:rPr>
              <a:t>played by the city’s brass band,</a:t>
            </a:r>
            <a:r>
              <a:rPr lang="en-GB" sz="2100" i="1" dirty="0">
                <a:latin typeface="Calibri"/>
                <a:ea typeface="Times New Roman" panose="02020603050405020304" pitchFamily="18" charset="0"/>
                <a:cs typeface="Times New Roman"/>
              </a:rPr>
              <a:t> and the</a:t>
            </a:r>
            <a:r>
              <a:rPr lang="en-GB" sz="2100" b="1" i="1" dirty="0">
                <a:latin typeface="Calibri"/>
                <a:ea typeface="Times New Roman" panose="02020603050405020304" pitchFamily="18" charset="0"/>
                <a:cs typeface="Times New Roman"/>
              </a:rPr>
              <a:t> benediction by the clergy</a:t>
            </a:r>
            <a:r>
              <a:rPr lang="en-GB" sz="2100" i="1" dirty="0">
                <a:latin typeface="Calibri"/>
                <a:ea typeface="Times New Roman" panose="02020603050405020304" pitchFamily="18" charset="0"/>
                <a:cs typeface="Times New Roman"/>
              </a:rPr>
              <a:t> on the banks of the Seine with the </a:t>
            </a:r>
            <a:r>
              <a:rPr lang="en-GB" sz="2100" b="1" i="1" dirty="0">
                <a:latin typeface="Calibri"/>
                <a:ea typeface="Times New Roman" panose="02020603050405020304" pitchFamily="18" charset="0"/>
                <a:cs typeface="Times New Roman"/>
              </a:rPr>
              <a:t>flag on which was embroidered the name of the village that did not yet exist but the passengers would create by magic.</a:t>
            </a:r>
            <a:r>
              <a:rPr lang="en-GB" sz="2100" i="1" dirty="0">
                <a:latin typeface="Calibri"/>
                <a:ea typeface="Times New Roman" panose="02020603050405020304" pitchFamily="18" charset="0"/>
                <a:cs typeface="Times New Roman"/>
              </a:rPr>
              <a:t> The barge was already underway, Paris was slipping away, becoming fluid, was going to disappear – may God bless your undertaking – and even the strongest of spirits, the tough ones from the barricades, </a:t>
            </a:r>
            <a:r>
              <a:rPr lang="en-GB" sz="2100" b="1" i="1" dirty="0">
                <a:latin typeface="Calibri"/>
                <a:ea typeface="Times New Roman" panose="02020603050405020304" pitchFamily="18" charset="0"/>
                <a:cs typeface="Times New Roman"/>
              </a:rPr>
              <a:t>they fell silent, sick at heart, their frightened wives </a:t>
            </a:r>
            <a:r>
              <a:rPr lang="en-GB" sz="2100" i="1" dirty="0">
                <a:latin typeface="Calibri"/>
                <a:ea typeface="Times New Roman" panose="02020603050405020304" pitchFamily="18" charset="0"/>
                <a:cs typeface="Times New Roman"/>
              </a:rPr>
              <a:t>clinging to their strength, and in the hold they had to sleep on rustling straw with the dirty water at eye level, but first the women undressed behind bedsheets that they held up in turn.</a:t>
            </a:r>
            <a:endParaRPr lang="en-GB" sz="2100" dirty="0">
              <a:latin typeface="Calibri"/>
              <a:ea typeface="Times New Roman" panose="02020603050405020304" pitchFamily="18" charset="0"/>
              <a:cs typeface="Times New Roman"/>
            </a:endParaRPr>
          </a:p>
        </p:txBody>
      </p:sp>
      <p:sp>
        <p:nvSpPr>
          <p:cNvPr id="5" name="Rectangle 4">
            <a:extLst>
              <a:ext uri="{FF2B5EF4-FFF2-40B4-BE49-F238E27FC236}">
                <a16:creationId xmlns:a16="http://schemas.microsoft.com/office/drawing/2014/main" id="{22432A73-A175-AA48-3815-C03693AF92B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422468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9F6B9-3E8F-3E24-BE0F-07C6835A693F}"/>
              </a:ext>
            </a:extLst>
          </p:cNvPr>
          <p:cNvSpPr txBox="1">
            <a:spLocks/>
          </p:cNvSpPr>
          <p:nvPr/>
        </p:nvSpPr>
        <p:spPr>
          <a:xfrm>
            <a:off x="838200" y="914400"/>
            <a:ext cx="10834688" cy="54292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i="1">
                <a:latin typeface="Calibri"/>
                <a:ea typeface="Times New Roman" panose="02020603050405020304" pitchFamily="18" charset="0"/>
                <a:cs typeface="Times New Roman"/>
              </a:rPr>
              <a:t>[...] Later on, they built the village with earthen walls. But </a:t>
            </a:r>
            <a:r>
              <a:rPr lang="en-GB" sz="2400" b="1" i="1">
                <a:latin typeface="Calibri"/>
                <a:ea typeface="Times New Roman" panose="02020603050405020304" pitchFamily="18" charset="0"/>
                <a:cs typeface="Times New Roman"/>
              </a:rPr>
              <a:t>two-thirds of the emigrants were dead, there as everywhere in Algeria, without having laid hands on a spade or a plough.</a:t>
            </a:r>
            <a:r>
              <a:rPr lang="en-GB" sz="2400" i="1">
                <a:latin typeface="Calibri"/>
                <a:ea typeface="Times New Roman" panose="02020603050405020304" pitchFamily="18" charset="0"/>
                <a:cs typeface="Times New Roman"/>
              </a:rPr>
              <a:t> The others r</a:t>
            </a:r>
            <a:r>
              <a:rPr lang="en-GB" sz="2400" b="1" i="1">
                <a:latin typeface="Calibri"/>
                <a:ea typeface="Times New Roman" panose="02020603050405020304" pitchFamily="18" charset="0"/>
                <a:cs typeface="Times New Roman"/>
              </a:rPr>
              <a:t>emained Parisian </a:t>
            </a:r>
            <a:r>
              <a:rPr lang="en-GB" sz="2400" i="1">
                <a:latin typeface="Calibri"/>
                <a:ea typeface="Times New Roman" panose="02020603050405020304" pitchFamily="18" charset="0"/>
                <a:cs typeface="Times New Roman"/>
              </a:rPr>
              <a:t>in the fields, </a:t>
            </a:r>
            <a:r>
              <a:rPr lang="en-GB" sz="2400" b="1" i="1">
                <a:latin typeface="Calibri"/>
                <a:ea typeface="Times New Roman" panose="02020603050405020304" pitchFamily="18" charset="0"/>
                <a:cs typeface="Times New Roman"/>
              </a:rPr>
              <a:t>ploughing in top hats, gun on their shoulders</a:t>
            </a:r>
            <a:r>
              <a:rPr lang="en-GB" sz="2400" i="1">
                <a:latin typeface="Calibri"/>
                <a:ea typeface="Times New Roman" panose="02020603050405020304" pitchFamily="18" charset="0"/>
                <a:cs typeface="Times New Roman"/>
              </a:rPr>
              <a:t>, a pipe between their teeth – and only pipes were allowed, never cigarettes, because of fires – and </a:t>
            </a:r>
            <a:r>
              <a:rPr lang="en-GB" sz="2400" b="1" i="1">
                <a:latin typeface="Calibri"/>
                <a:ea typeface="Times New Roman" panose="02020603050405020304" pitchFamily="18" charset="0"/>
                <a:cs typeface="Times New Roman"/>
              </a:rPr>
              <a:t>quinine </a:t>
            </a:r>
            <a:r>
              <a:rPr lang="en-GB" sz="2400" i="1">
                <a:latin typeface="Calibri"/>
                <a:ea typeface="Times New Roman" panose="02020603050405020304" pitchFamily="18" charset="0"/>
                <a:cs typeface="Times New Roman"/>
              </a:rPr>
              <a:t>in their pockets, quinine sold in the cafés in Bône and in the canteen in Mondovi as an ordinary drink, to your health, accompanied by the wives in silk dresses, But always the gun and the soldiers around, and even to do the laundry in the Seybouse [river] an escort was needed for those who in the old days would hold a peaceful salon while working at the washhouse in the rue des Archives; and the village itself was often attacked at night.</a:t>
            </a:r>
            <a:endParaRPr lang="en-GB" sz="2400" dirty="0">
              <a:latin typeface="Calibri"/>
              <a:ea typeface="Times New Roman" panose="02020603050405020304" pitchFamily="18" charset="0"/>
              <a:cs typeface="Times New Roman"/>
            </a:endParaRPr>
          </a:p>
        </p:txBody>
      </p:sp>
      <p:sp>
        <p:nvSpPr>
          <p:cNvPr id="4" name="Rectangle 3">
            <a:extLst>
              <a:ext uri="{FF2B5EF4-FFF2-40B4-BE49-F238E27FC236}">
                <a16:creationId xmlns:a16="http://schemas.microsoft.com/office/drawing/2014/main" id="{6257F19B-308A-7930-AE21-24F815DDB88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63052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089B-7875-337B-41BF-28B4D47E36A3}"/>
              </a:ext>
            </a:extLst>
          </p:cNvPr>
          <p:cNvSpPr>
            <a:spLocks noGrp="1"/>
          </p:cNvSpPr>
          <p:nvPr>
            <p:ph type="title"/>
          </p:nvPr>
        </p:nvSpPr>
        <p:spPr>
          <a:xfrm>
            <a:off x="790072" y="47625"/>
            <a:ext cx="10515600" cy="1325563"/>
          </a:xfrm>
        </p:spPr>
        <p:txBody>
          <a:bodyPr>
            <a:normAutofit/>
          </a:bodyPr>
          <a:lstStyle/>
          <a:p>
            <a:r>
              <a:rPr lang="en-US" sz="3600" b="1" dirty="0">
                <a:solidFill>
                  <a:schemeClr val="accent2">
                    <a:lumMod val="75000"/>
                  </a:schemeClr>
                </a:solidFill>
              </a:rPr>
              <a:t>Invasion: The Sword</a:t>
            </a:r>
          </a:p>
        </p:txBody>
      </p:sp>
      <p:pic>
        <p:nvPicPr>
          <p:cNvPr id="4" name="Episode 2 Settling Algeria from CC">
            <a:hlinkClick r:id="" action="ppaction://media"/>
            <a:extLst>
              <a:ext uri="{FF2B5EF4-FFF2-40B4-BE49-F238E27FC236}">
                <a16:creationId xmlns:a16="http://schemas.microsoft.com/office/drawing/2014/main" id="{E7A4731F-0877-7EF2-5A74-60651F3897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2282157"/>
            <a:ext cx="7735887" cy="4351338"/>
          </a:xfrm>
        </p:spPr>
      </p:pic>
      <p:sp>
        <p:nvSpPr>
          <p:cNvPr id="3" name="TextBox 2">
            <a:extLst>
              <a:ext uri="{FF2B5EF4-FFF2-40B4-BE49-F238E27FC236}">
                <a16:creationId xmlns:a16="http://schemas.microsoft.com/office/drawing/2014/main" id="{3C1A9210-4653-D68E-5AF6-E5B52828C0A0}"/>
              </a:ext>
            </a:extLst>
          </p:cNvPr>
          <p:cNvSpPr txBox="1"/>
          <p:nvPr/>
        </p:nvSpPr>
        <p:spPr>
          <a:xfrm>
            <a:off x="762000" y="1023938"/>
            <a:ext cx="108235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According to Jennifer Sessions, colonisation is achieved through the sword (the violence of invasion) and the plough (the settlement of the land). Watch this 5-minute video about the conquest and settlement of Algeria. Take notes on what you notice about it.</a:t>
            </a:r>
            <a:endParaRPr lang="en-US" sz="1600" dirty="0">
              <a:cs typeface="Calibri" panose="020F0502020204030204"/>
            </a:endParaRPr>
          </a:p>
        </p:txBody>
      </p:sp>
      <p:sp>
        <p:nvSpPr>
          <p:cNvPr id="6" name="Rectangle 5">
            <a:extLst>
              <a:ext uri="{FF2B5EF4-FFF2-40B4-BE49-F238E27FC236}">
                <a16:creationId xmlns:a16="http://schemas.microsoft.com/office/drawing/2014/main" id="{70B63D9D-8E71-1DE9-D297-C08DC215E28D}"/>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5893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24264E-7245-06D4-31FF-162B95272433}"/>
              </a:ext>
            </a:extLst>
          </p:cNvPr>
          <p:cNvSpPr txBox="1">
            <a:spLocks/>
          </p:cNvSpPr>
          <p:nvPr/>
        </p:nvSpPr>
        <p:spPr>
          <a:xfrm>
            <a:off x="838200" y="1871662"/>
            <a:ext cx="10834688" cy="42862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a:latin typeface="Calibri" panose="020F0502020204030204" pitchFamily="34" charset="0"/>
                <a:ea typeface="Times New Roman" panose="02020603050405020304" pitchFamily="18" charset="0"/>
                <a:cs typeface="Times New Roman" panose="02020603050405020304" pitchFamily="18" charset="0"/>
              </a:rPr>
              <a:t>Here we see the settlers receiving an official send-off from Paris, with the national anthem played by the city band and the barges blessed by the priest. Camus wants to emphasise that in sailing to new lives in Algeria the settlers were carrying out French government policy. </a:t>
            </a:r>
          </a:p>
          <a:p>
            <a:pPr marL="0" indent="0">
              <a:lnSpc>
                <a:spcPct val="100000"/>
              </a:lnSpc>
              <a:buFont typeface="Arial" panose="020B0604020202020204" pitchFamily="34" charset="0"/>
              <a:buNone/>
            </a:pPr>
            <a:r>
              <a:rPr lang="en-GB" sz="2400">
                <a:latin typeface="Calibri" panose="020F0502020204030204" pitchFamily="34" charset="0"/>
                <a:ea typeface="Times New Roman" panose="02020603050405020304" pitchFamily="18" charset="0"/>
                <a:cs typeface="Times New Roman" panose="02020603050405020304" pitchFamily="18" charset="0"/>
              </a:rPr>
              <a:t>They are not described as fierce invaders, but as poor and frightened families badly prepared for the challenges ahead. Camus says that two-thirds of them died quickly from malaria, for which the only treatment was quinine, before they were able to build their new villages. </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72555F1-699F-FE98-90F1-9739642AABA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21812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a:noAutofit/>
          </a:bodyPr>
          <a:lstStyle/>
          <a:p>
            <a:pPr marL="342900" lvl="0" indent="-342900">
              <a:lnSpc>
                <a:spcPct val="100000"/>
              </a:lnSpc>
              <a:buFont typeface="+mj-lt"/>
              <a:buAutoNum type="arabicPeriod"/>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The first settlers are often described as pioneers, building a new country from nothing. What words do you associate with 'pioneers'? What countries do you associate pioneers with?</a:t>
            </a:r>
          </a:p>
          <a:p>
            <a:pPr marL="342900" lvl="0" indent="-342900">
              <a:lnSpc>
                <a:spcPct val="100000"/>
              </a:lnSpc>
              <a:buFont typeface="+mj-lt"/>
              <a:buAutoNum type="arabicPeriod"/>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How would you describe the settlers in Camus' text? How do you feel towards the people mentioned in it? Can they be seen as victims?</a:t>
            </a:r>
          </a:p>
          <a:p>
            <a:pPr marL="342900" lvl="0" indent="-342900">
              <a:lnSpc>
                <a:spcPct val="100000"/>
              </a:lnSpc>
              <a:buFont typeface="+mj-lt"/>
              <a:buAutoNum type="arabicPeriod"/>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These pioneers had to defend themselves at all times against attacks by the violent natives. As a version of colonisation, it is very different from Djebar's account. Compare the two texts: both refer to suffering and death. Who is held responsible in each?</a:t>
            </a:r>
          </a:p>
          <a:p>
            <a:pPr marL="0" indent="0">
              <a:lnSpc>
                <a:spcPct val="100000"/>
              </a:lnSpc>
              <a:buNone/>
            </a:pP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D556A42-F0F3-7EE5-2B4A-39379EBF2CC5}"/>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4074072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0253-2F15-FA8E-883F-9E6D0D78A864}"/>
              </a:ext>
            </a:extLst>
          </p:cNvPr>
          <p:cNvSpPr>
            <a:spLocks noGrp="1"/>
          </p:cNvSpPr>
          <p:nvPr>
            <p:ph type="title"/>
          </p:nvPr>
        </p:nvSpPr>
        <p:spPr>
          <a:xfrm>
            <a:off x="838200" y="-43949"/>
            <a:ext cx="10515600" cy="1325563"/>
          </a:xfrm>
        </p:spPr>
        <p:txBody>
          <a:bodyPr>
            <a:normAutofit/>
          </a:bodyPr>
          <a:lstStyle/>
          <a:p>
            <a:r>
              <a:rPr lang="en-US" sz="3600" b="1" dirty="0">
                <a:solidFill>
                  <a:schemeClr val="accent2">
                    <a:lumMod val="75000"/>
                  </a:schemeClr>
                </a:solidFill>
              </a:rPr>
              <a:t>Discuss your answers</a:t>
            </a:r>
          </a:p>
        </p:txBody>
      </p:sp>
      <p:sp>
        <p:nvSpPr>
          <p:cNvPr id="3" name="Content Placeholder 2">
            <a:extLst>
              <a:ext uri="{FF2B5EF4-FFF2-40B4-BE49-F238E27FC236}">
                <a16:creationId xmlns:a16="http://schemas.microsoft.com/office/drawing/2014/main" id="{5448B6F9-CD81-94F9-4F93-1FED4FE24E78}"/>
              </a:ext>
            </a:extLst>
          </p:cNvPr>
          <p:cNvSpPr>
            <a:spLocks noGrp="1"/>
          </p:cNvSpPr>
          <p:nvPr>
            <p:ph idx="1"/>
          </p:nvPr>
        </p:nvSpPr>
        <p:spPr>
          <a:xfrm>
            <a:off x="838199" y="1031534"/>
            <a:ext cx="11121189" cy="5742243"/>
          </a:xfrm>
        </p:spPr>
        <p:txBody>
          <a:bodyPr>
            <a:normAutofit fontScale="77500" lnSpcReduction="20000"/>
          </a:bodyPr>
          <a:lstStyle/>
          <a:p>
            <a:pPr marL="514350" indent="-514350">
              <a:lnSpc>
                <a:spcPct val="140000"/>
              </a:lnSpc>
              <a:buFont typeface="+mj-lt"/>
              <a:buAutoNum type="arabicPeriod"/>
            </a:pPr>
            <a:r>
              <a:rPr lang="en-US" sz="2600" dirty="0"/>
              <a:t>‘Pioneer’ is a very positive word, used to describe achieving something for the first time, and ‘breaking new ground’. It is associated with bravery, ingenuity, masculinity and self-reliance. We often think of pioneers in connection with America or Canada, and the idea of men pushing forward into undiscovered lands. Of course, those lands were not undiscovered to the peoples living there, who experienced the arrival of the ‘pioneers’ as an invasion.</a:t>
            </a:r>
          </a:p>
          <a:p>
            <a:pPr marL="514350" indent="-514350">
              <a:lnSpc>
                <a:spcPct val="140000"/>
              </a:lnSpc>
              <a:buFont typeface="+mj-lt"/>
              <a:buAutoNum type="arabicPeriod"/>
            </a:pPr>
            <a:r>
              <a:rPr lang="en-US" sz="2600" dirty="0"/>
              <a:t>The settlers in Camus’ text are described as being afraid despite their toughness. The women are frightened. All are unprepared for what awaits them and many will quickly die. In this sense they may be seen as victims.</a:t>
            </a:r>
          </a:p>
          <a:p>
            <a:pPr marL="514350" indent="-514350">
              <a:lnSpc>
                <a:spcPct val="140000"/>
              </a:lnSpc>
              <a:buFont typeface="+mj-lt"/>
              <a:buAutoNum type="arabicPeriod"/>
            </a:pPr>
            <a:r>
              <a:rPr lang="en-US" sz="2600" dirty="0"/>
              <a:t>Djebar concludes her section by mentioning the responses of the authorities in Paris, and Camus is careful to </a:t>
            </a:r>
            <a:r>
              <a:rPr lang="en-US" sz="2600" dirty="0" err="1"/>
              <a:t>emphasise</a:t>
            </a:r>
            <a:r>
              <a:rPr lang="en-US" sz="2600" dirty="0"/>
              <a:t> the role of the French state in sending the settlers to Algeria. Both highlight the role of the state in contributing to suffering and death. </a:t>
            </a:r>
          </a:p>
          <a:p>
            <a:pPr marL="0" indent="0">
              <a:lnSpc>
                <a:spcPct val="140000"/>
              </a:lnSpc>
              <a:buNone/>
            </a:pPr>
            <a:r>
              <a:rPr lang="en-US" sz="2600" dirty="0"/>
              <a:t>Thinking back to the analogy of competitive memory being like children arguing and blaming each other, we can see that the French state is much more involved in colonization than the benevolent </a:t>
            </a:r>
            <a:r>
              <a:rPr lang="en-US" sz="2600" dirty="0" err="1"/>
              <a:t>carer</a:t>
            </a:r>
            <a:r>
              <a:rPr lang="en-US" sz="2600" dirty="0"/>
              <a:t> in the analogy.</a:t>
            </a:r>
          </a:p>
        </p:txBody>
      </p:sp>
      <p:sp>
        <p:nvSpPr>
          <p:cNvPr id="5" name="Rectangle 4">
            <a:extLst>
              <a:ext uri="{FF2B5EF4-FFF2-40B4-BE49-F238E27FC236}">
                <a16:creationId xmlns:a16="http://schemas.microsoft.com/office/drawing/2014/main" id="{2D6D5782-EB65-23F1-DFAB-D01516DF276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547995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normAutofit/>
          </a:bodyPr>
          <a:lstStyle/>
          <a:p>
            <a:r>
              <a:rPr lang="en-US" sz="4000" b="1" dirty="0">
                <a:solidFill>
                  <a:schemeClr val="accent2">
                    <a:lumMod val="75000"/>
                  </a:schemeClr>
                </a:solidFill>
              </a:rPr>
              <a:t>Settler life in Algeria</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vert="horz" lIns="91440" tIns="45720" rIns="91440" bIns="45720" rtlCol="0" anchor="t">
            <a:noAutofit/>
          </a:bodyPr>
          <a:lstStyle/>
          <a:p>
            <a:pPr marL="0" indent="0">
              <a:lnSpc>
                <a:spcPct val="100000"/>
              </a:lnSpc>
              <a:buNone/>
            </a:pPr>
            <a:r>
              <a:rPr lang="en-GB" sz="2600" dirty="0">
                <a:effectLst/>
                <a:latin typeface="Calibri"/>
                <a:ea typeface="Times New Roman" panose="02020603050405020304" pitchFamily="18" charset="0"/>
                <a:cs typeface="Times New Roman"/>
              </a:rPr>
              <a:t>Finally, we turn to the </a:t>
            </a:r>
            <a:r>
              <a:rPr lang="en-GB" sz="2600" dirty="0">
                <a:latin typeface="Calibri"/>
                <a:ea typeface="Times New Roman" panose="02020603050405020304" pitchFamily="18" charset="0"/>
                <a:cs typeface="Times New Roman"/>
              </a:rPr>
              <a:t>official government</a:t>
            </a:r>
            <a:r>
              <a:rPr lang="en-GB" sz="2600" dirty="0">
                <a:effectLst/>
                <a:latin typeface="Calibri"/>
                <a:ea typeface="Times New Roman" panose="02020603050405020304" pitchFamily="18" charset="0"/>
                <a:cs typeface="Times New Roman"/>
              </a:rPr>
              <a:t> depiction of life in Algeria. It shows a very different way of presenting and understanding the process of colonisation.</a:t>
            </a:r>
          </a:p>
          <a:p>
            <a:pPr marL="0" indent="0">
              <a:lnSpc>
                <a:spcPct val="100000"/>
              </a:lnSpc>
              <a:buNone/>
            </a:pP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r>
              <a:rPr lang="en-GB" sz="2600" dirty="0">
                <a:effectLst/>
                <a:latin typeface="Calibri"/>
                <a:ea typeface="Times New Roman" panose="02020603050405020304" pitchFamily="18" charset="0"/>
                <a:cs typeface="Times New Roman"/>
              </a:rPr>
              <a:t>The following extract is from a </a:t>
            </a:r>
            <a:r>
              <a:rPr lang="en-GB" sz="2600" dirty="0">
                <a:latin typeface="Calibri"/>
                <a:ea typeface="Times New Roman" panose="02020603050405020304" pitchFamily="18" charset="0"/>
                <a:cs typeface="Times New Roman"/>
              </a:rPr>
              <a:t>1948</a:t>
            </a:r>
            <a:r>
              <a:rPr lang="en-GB" sz="2600" dirty="0">
                <a:effectLst/>
                <a:latin typeface="Calibri"/>
                <a:ea typeface="Times New Roman" panose="02020603050405020304" pitchFamily="18" charset="0"/>
                <a:cs typeface="Times New Roman"/>
              </a:rPr>
              <a:t> </a:t>
            </a:r>
            <a:r>
              <a:rPr lang="en-GB" sz="2600" b="1" dirty="0">
                <a:latin typeface="Calibri"/>
                <a:ea typeface="Times New Roman" panose="02020603050405020304" pitchFamily="18" charset="0"/>
                <a:cs typeface="Times New Roman"/>
              </a:rPr>
              <a:t>propaganda documentary</a:t>
            </a:r>
            <a:r>
              <a:rPr lang="en-GB" sz="2600" dirty="0">
                <a:effectLst/>
                <a:latin typeface="Calibri"/>
                <a:ea typeface="Times New Roman" panose="02020603050405020304" pitchFamily="18" charset="0"/>
                <a:cs typeface="Times New Roman"/>
              </a:rPr>
              <a:t> commissioned by the Gouvernement </a:t>
            </a:r>
            <a:r>
              <a:rPr lang="en-GB" sz="2600" dirty="0" err="1">
                <a:effectLst/>
                <a:latin typeface="Calibri"/>
                <a:ea typeface="Times New Roman" panose="02020603050405020304" pitchFamily="18" charset="0"/>
                <a:cs typeface="Times New Roman"/>
              </a:rPr>
              <a:t>Général</a:t>
            </a:r>
            <a:r>
              <a:rPr lang="en-GB" sz="2600" dirty="0">
                <a:effectLst/>
                <a:latin typeface="Calibri"/>
                <a:ea typeface="Times New Roman" panose="02020603050405020304" pitchFamily="18" charset="0"/>
                <a:cs typeface="Times New Roman"/>
              </a:rPr>
              <a:t> de </a:t>
            </a:r>
            <a:r>
              <a:rPr lang="en-GB" sz="2600" dirty="0" err="1">
                <a:effectLst/>
                <a:latin typeface="Calibri"/>
                <a:ea typeface="Times New Roman" panose="02020603050405020304" pitchFamily="18" charset="0"/>
                <a:cs typeface="Times New Roman"/>
              </a:rPr>
              <a:t>l'Algérie</a:t>
            </a:r>
            <a:r>
              <a:rPr lang="en-GB" sz="2600" dirty="0">
                <a:effectLst/>
                <a:latin typeface="Calibri"/>
                <a:ea typeface="Times New Roman" panose="02020603050405020304" pitchFamily="18" charset="0"/>
                <a:cs typeface="Times New Roman"/>
              </a:rPr>
              <a:t>. It shows a romantic vision of </a:t>
            </a:r>
            <a:r>
              <a:rPr lang="en-GB" sz="2600" dirty="0">
                <a:latin typeface="Calibri"/>
                <a:ea typeface="Times New Roman" panose="02020603050405020304" pitchFamily="18" charset="0"/>
                <a:cs typeface="Times New Roman"/>
              </a:rPr>
              <a:t>the conquest and settlement of Algeria through the idealised story of the</a:t>
            </a:r>
            <a:r>
              <a:rPr lang="en-GB" sz="2600" dirty="0">
                <a:effectLst/>
                <a:latin typeface="Calibri"/>
                <a:ea typeface="Times New Roman" panose="02020603050405020304" pitchFamily="18" charset="0"/>
                <a:cs typeface="Times New Roman"/>
              </a:rPr>
              <a:t> settlers who founded an imaginary Algerian village:</a:t>
            </a:r>
          </a:p>
          <a:p>
            <a:pPr marL="0" indent="0">
              <a:lnSpc>
                <a:spcPct val="100000"/>
              </a:lnSpc>
              <a:buNone/>
            </a:pP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771B9B6-233C-AAFA-171D-94B64A2B523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483751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a:xfrm>
            <a:off x="838200" y="47625"/>
            <a:ext cx="10515600" cy="1166813"/>
          </a:xfrm>
        </p:spPr>
        <p:txBody>
          <a:bodyPr>
            <a:normAutofit/>
          </a:bodyPr>
          <a:lstStyle/>
          <a:p>
            <a:r>
              <a:rPr lang="en-US" sz="3600" b="1" dirty="0">
                <a:solidFill>
                  <a:schemeClr val="accent2">
                    <a:lumMod val="75000"/>
                  </a:schemeClr>
                </a:solidFill>
              </a:rPr>
              <a:t>Settler life in Algeria</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vert="horz" lIns="91440" tIns="45720" rIns="91440" bIns="45720" rtlCol="0" anchor="t">
            <a:noAutofit/>
          </a:bodyPr>
          <a:lstStyle/>
          <a:p>
            <a:pPr marL="0" indent="0">
              <a:lnSpc>
                <a:spcPct val="100000"/>
              </a:lnSpc>
              <a:buNone/>
            </a:pPr>
            <a:r>
              <a:rPr lang="en-GB" sz="2400" dirty="0">
                <a:latin typeface="Calibri"/>
                <a:ea typeface="Times New Roman" panose="02020603050405020304" pitchFamily="18" charset="0"/>
                <a:cs typeface="Times New Roman"/>
              </a:rPr>
              <a:t>  </a:t>
            </a:r>
            <a:endParaRPr lang="en-GB" sz="2400" dirty="0">
              <a:effectLst/>
              <a:latin typeface="Calibri"/>
              <a:ea typeface="Times New Roman" panose="02020603050405020304" pitchFamily="18" charset="0"/>
              <a:cs typeface="Times New Roman"/>
            </a:endParaRPr>
          </a:p>
        </p:txBody>
      </p:sp>
      <p:pic>
        <p:nvPicPr>
          <p:cNvPr id="4" name="Village in Algeria_default">
            <a:hlinkClick r:id="" action="ppaction://media"/>
            <a:extLst>
              <a:ext uri="{FF2B5EF4-FFF2-40B4-BE49-F238E27FC236}">
                <a16:creationId xmlns:a16="http://schemas.microsoft.com/office/drawing/2014/main" id="{B76D0852-520B-5AF8-248B-8674FB76D9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3731" y="1803348"/>
            <a:ext cx="8586787" cy="4830068"/>
          </a:xfrm>
          <a:prstGeom prst="rect">
            <a:avLst/>
          </a:prstGeom>
        </p:spPr>
      </p:pic>
      <p:sp>
        <p:nvSpPr>
          <p:cNvPr id="5" name="TextBox 4">
            <a:extLst>
              <a:ext uri="{FF2B5EF4-FFF2-40B4-BE49-F238E27FC236}">
                <a16:creationId xmlns:a16="http://schemas.microsoft.com/office/drawing/2014/main" id="{07717E9D-A3BC-158F-308C-7A2090B993FC}"/>
              </a:ext>
            </a:extLst>
          </p:cNvPr>
          <p:cNvSpPr txBox="1"/>
          <p:nvPr/>
        </p:nvSpPr>
        <p:spPr>
          <a:xfrm>
            <a:off x="841375" y="952500"/>
            <a:ext cx="1109345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cs typeface="Calibri"/>
              </a:rPr>
              <a:t>Watch this 2-minute video and answer the questions on the next slide.</a:t>
            </a:r>
          </a:p>
        </p:txBody>
      </p:sp>
      <p:sp>
        <p:nvSpPr>
          <p:cNvPr id="9" name="Rectangle 8">
            <a:extLst>
              <a:ext uri="{FF2B5EF4-FFF2-40B4-BE49-F238E27FC236}">
                <a16:creationId xmlns:a16="http://schemas.microsoft.com/office/drawing/2014/main" id="{F42F3C41-532F-DE6D-E7FC-77994A00D969}"/>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64198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a:xfrm>
            <a:off x="838200" y="232773"/>
            <a:ext cx="10515600" cy="1325563"/>
          </a:xfrm>
        </p:spPr>
        <p:txBody>
          <a:bodyPr>
            <a:normAutofit/>
          </a:bodyPr>
          <a:lstStyle/>
          <a:p>
            <a:r>
              <a:rPr lang="en-US" sz="4000"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389896"/>
            <a:ext cx="10834688" cy="4467224"/>
          </a:xfrm>
        </p:spPr>
        <p:txBody>
          <a:bodyPr vert="horz" lIns="91440" tIns="45720" rIns="91440" bIns="45720" rtlCol="0" anchor="t">
            <a:noAutofit/>
          </a:bodyPr>
          <a:lstStyle/>
          <a:p>
            <a:pPr marL="457200" indent="-457200">
              <a:lnSpc>
                <a:spcPct val="100000"/>
              </a:lnSpc>
              <a:buFont typeface="+mj-lt"/>
              <a:buAutoNum type="arabicPeriod"/>
            </a:pPr>
            <a:r>
              <a:rPr lang="en-GB" sz="2600" dirty="0">
                <a:effectLst/>
                <a:latin typeface="Calibri"/>
                <a:ea typeface="Times New Roman" panose="02020603050405020304" pitchFamily="18" charset="0"/>
                <a:cs typeface="Times New Roman"/>
              </a:rPr>
              <a:t>What words would you use to describe the settlers in this extract? How is the land presented - does it belong to anyone? Is it empty? What do the settlers do with the land?</a:t>
            </a:r>
            <a:r>
              <a:rPr lang="en-GB" sz="2600" dirty="0">
                <a:latin typeface="Calibri"/>
                <a:ea typeface="Times New Roman" panose="02020603050405020304" pitchFamily="18" charset="0"/>
                <a:cs typeface="Times New Roman"/>
              </a:rPr>
              <a:t> </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nSpc>
                <a:spcPct val="100000"/>
              </a:lnSpc>
              <a:buFont typeface="+mj-lt"/>
              <a:buAutoNum type="arabicPeriod"/>
            </a:pPr>
            <a:r>
              <a:rPr lang="en-GB" sz="2600" dirty="0">
                <a:effectLst/>
                <a:latin typeface="Calibri"/>
                <a:ea typeface="Times New Roman" panose="02020603050405020304" pitchFamily="18" charset="0"/>
                <a:cs typeface="Times New Roman"/>
              </a:rPr>
              <a:t>From what you have read, do you think that this is realistic? If not, why has the French government made the film?</a:t>
            </a:r>
          </a:p>
          <a:p>
            <a:pPr marL="457200" indent="-457200">
              <a:lnSpc>
                <a:spcPct val="100000"/>
              </a:lnSpc>
              <a:buFont typeface="+mj-lt"/>
              <a:buAutoNum type="arabicPeriod"/>
            </a:pP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GB" sz="2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956555D-F363-06C7-C17E-5FFC6C556EF8}"/>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39175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F405-C390-71EB-8FCF-009B45158A73}"/>
              </a:ext>
            </a:extLst>
          </p:cNvPr>
          <p:cNvSpPr>
            <a:spLocks noGrp="1"/>
          </p:cNvSpPr>
          <p:nvPr>
            <p:ph type="title"/>
          </p:nvPr>
        </p:nvSpPr>
        <p:spPr>
          <a:xfrm>
            <a:off x="838200" y="0"/>
            <a:ext cx="10515600" cy="1325563"/>
          </a:xfrm>
        </p:spPr>
        <p:txBody>
          <a:bodyPr>
            <a:normAutofit/>
          </a:bodyPr>
          <a:lstStyle/>
          <a:p>
            <a:r>
              <a:rPr lang="en-US" sz="3600" b="1" dirty="0">
                <a:solidFill>
                  <a:schemeClr val="accent2">
                    <a:lumMod val="75000"/>
                  </a:schemeClr>
                </a:solidFill>
              </a:rPr>
              <a:t>Discuss your answers</a:t>
            </a:r>
          </a:p>
        </p:txBody>
      </p:sp>
      <p:sp>
        <p:nvSpPr>
          <p:cNvPr id="3" name="Content Placeholder 2">
            <a:extLst>
              <a:ext uri="{FF2B5EF4-FFF2-40B4-BE49-F238E27FC236}">
                <a16:creationId xmlns:a16="http://schemas.microsoft.com/office/drawing/2014/main" id="{96D3C849-FB0B-7E26-53AD-5463C0F494B7}"/>
              </a:ext>
            </a:extLst>
          </p:cNvPr>
          <p:cNvSpPr>
            <a:spLocks noGrp="1"/>
          </p:cNvSpPr>
          <p:nvPr>
            <p:ph idx="1"/>
          </p:nvPr>
        </p:nvSpPr>
        <p:spPr>
          <a:xfrm>
            <a:off x="774700" y="1063625"/>
            <a:ext cx="11007725" cy="5478463"/>
          </a:xfrm>
        </p:spPr>
        <p:txBody>
          <a:bodyPr vert="horz" lIns="91440" tIns="45720" rIns="91440" bIns="45720" rtlCol="0" anchor="t">
            <a:normAutofit fontScale="92500"/>
          </a:bodyPr>
          <a:lstStyle/>
          <a:p>
            <a:pPr marL="0" indent="0">
              <a:buNone/>
            </a:pPr>
            <a:r>
              <a:rPr lang="en-US" sz="2600" dirty="0"/>
              <a:t>1. The location in the film and the settlers who feature are idealized. The film is like a fairy-tale or fable: it takes place in no particular time or place. The settler is creating something new out of empty space; there are no traces of other people. The house rises up as if by magic through the productiveness of the settler, who makes something from nothing.</a:t>
            </a:r>
          </a:p>
          <a:p>
            <a:pPr marL="0" indent="0">
              <a:buNone/>
            </a:pPr>
            <a:r>
              <a:rPr lang="en-US" sz="2600" dirty="0"/>
              <a:t>2. The scenario is unreal because it contains no details that mark it as a historical event. There is no mention of conquest, of administration, of challenge and contest over the legal title to the land, or of the stages in a building project. The French government emphasizes the ease with which settlement takes place to encourage viewers to see French occupation as natural, and to attract new settlers to Algeria.</a:t>
            </a:r>
          </a:p>
          <a:p>
            <a:pPr marL="0" indent="0">
              <a:buNone/>
            </a:pPr>
            <a:endParaRPr lang="en-US" sz="1700" dirty="0">
              <a:solidFill>
                <a:srgbClr val="000000"/>
              </a:solidFill>
              <a:ea typeface="+mn-lt"/>
              <a:cs typeface="+mn-lt"/>
            </a:endParaRPr>
          </a:p>
          <a:p>
            <a:pPr marL="0" indent="0">
              <a:buNone/>
            </a:pPr>
            <a:r>
              <a:rPr lang="en-GB" sz="2600" dirty="0">
                <a:solidFill>
                  <a:schemeClr val="accent2">
                    <a:lumMod val="75000"/>
                  </a:schemeClr>
                </a:solidFill>
                <a:ea typeface="+mn-lt"/>
                <a:cs typeface="+mn-lt"/>
              </a:rPr>
              <a:t>In 1962 Algeria became independent. As it became clear that the settlers were going to have to leave, the stories of how the pioneers made French Algeria became especially important to them, as a way of justifying their presence there. If they had built French Algeria out of nothing and on empty land, then they had a moral right to stay. </a:t>
            </a:r>
            <a:endParaRPr lang="en-US" dirty="0">
              <a:solidFill>
                <a:schemeClr val="accent2">
                  <a:lumMod val="75000"/>
                </a:schemeClr>
              </a:solidFill>
            </a:endParaRPr>
          </a:p>
        </p:txBody>
      </p:sp>
      <p:sp>
        <p:nvSpPr>
          <p:cNvPr id="7" name="Rectangle 6">
            <a:extLst>
              <a:ext uri="{FF2B5EF4-FFF2-40B4-BE49-F238E27FC236}">
                <a16:creationId xmlns:a16="http://schemas.microsoft.com/office/drawing/2014/main" id="{23A84D36-82F5-0230-07A8-0E7A90121E97}"/>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825913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11529"/>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095117"/>
            <a:ext cx="10515599" cy="5509200"/>
          </a:xfrm>
          <a:prstGeom prst="rect">
            <a:avLst/>
          </a:prstGeom>
          <a:noFill/>
        </p:spPr>
        <p:txBody>
          <a:bodyPr wrap="square" lIns="91440" tIns="45720" rIns="91440" bIns="45720" anchor="t">
            <a:spAutoFit/>
          </a:bodyPr>
          <a:lstStyle/>
          <a:p>
            <a:r>
              <a:rPr lang="en-GB" sz="2200" b="1" dirty="0">
                <a:effectLst/>
              </a:rPr>
              <a:t>1. Who was Assia Djebar?</a:t>
            </a:r>
            <a:endParaRPr lang="en-GB" sz="2200" b="1">
              <a:effectLst/>
              <a:cs typeface="Calibri"/>
            </a:endParaRPr>
          </a:p>
          <a:p>
            <a:pPr marL="342900" indent="-342900">
              <a:buFont typeface="+mj-lt"/>
              <a:buAutoNum type="alphaLcParenR"/>
            </a:pPr>
            <a:r>
              <a:rPr lang="en-GB" sz="2200" dirty="0">
                <a:effectLst/>
              </a:rPr>
              <a:t>A historian from the 19th century</a:t>
            </a:r>
            <a:endParaRPr lang="en-GB" sz="2200" dirty="0">
              <a:effectLst/>
              <a:cs typeface="Calibri"/>
            </a:endParaRPr>
          </a:p>
          <a:p>
            <a:pPr marL="342900" indent="-342900">
              <a:buFont typeface="+mj-lt"/>
              <a:buAutoNum type="alphaLcParenR"/>
            </a:pPr>
            <a:r>
              <a:rPr lang="en-GB" sz="2200" dirty="0">
                <a:effectLst/>
              </a:rPr>
              <a:t>A 20th century historian, writer and filmmaker</a:t>
            </a:r>
            <a:endParaRPr lang="en-GB" sz="2200" dirty="0">
              <a:effectLst/>
              <a:cs typeface="Calibri"/>
            </a:endParaRPr>
          </a:p>
          <a:p>
            <a:pPr marL="342900" indent="-342900">
              <a:buFont typeface="+mj-lt"/>
              <a:buAutoNum type="alphaLcParenR"/>
            </a:pPr>
            <a:r>
              <a:rPr lang="en-GB" sz="2200" dirty="0">
                <a:effectLst/>
              </a:rPr>
              <a:t>A witness of the Dahra '</a:t>
            </a:r>
            <a:r>
              <a:rPr lang="en-GB" sz="2200" err="1">
                <a:effectLst/>
              </a:rPr>
              <a:t>enfumade</a:t>
            </a:r>
            <a:r>
              <a:rPr lang="en-GB" sz="2200" dirty="0">
                <a:effectLst/>
              </a:rPr>
              <a:t>’</a:t>
            </a:r>
            <a:endParaRPr lang="en-GB" sz="2200" dirty="0">
              <a:effectLst/>
              <a:cs typeface="Calibri"/>
            </a:endParaRPr>
          </a:p>
          <a:p>
            <a:endParaRPr lang="en-GB" sz="2200" dirty="0">
              <a:effectLst/>
              <a:cs typeface="Calibri"/>
            </a:endParaRPr>
          </a:p>
          <a:p>
            <a:r>
              <a:rPr lang="en-GB" sz="2200" b="1" dirty="0">
                <a:solidFill>
                  <a:srgbClr val="333333"/>
                </a:solidFill>
                <a:effectLst/>
                <a:latin typeface="Calibri"/>
                <a:cs typeface="Calibri"/>
              </a:rPr>
              <a:t>2. The initial invasion of Algeria was partially motivated by which political crisis in France?</a:t>
            </a:r>
          </a:p>
          <a:p>
            <a:pPr marL="342900" indent="-342900">
              <a:buFont typeface="+mj-lt"/>
              <a:buAutoNum type="alphaLcParenR"/>
            </a:pPr>
            <a:r>
              <a:rPr lang="en-GB" sz="2200" dirty="0">
                <a:solidFill>
                  <a:srgbClr val="333333"/>
                </a:solidFill>
                <a:effectLst/>
                <a:latin typeface="Calibri"/>
                <a:cs typeface="Calibri"/>
              </a:rPr>
              <a:t>The French revolution of 1789</a:t>
            </a:r>
          </a:p>
          <a:p>
            <a:pPr marL="342900" indent="-342900">
              <a:buFont typeface="+mj-lt"/>
              <a:buAutoNum type="alphaLcParenR"/>
            </a:pPr>
            <a:r>
              <a:rPr lang="en-GB" sz="2200" dirty="0">
                <a:solidFill>
                  <a:srgbClr val="333333"/>
                </a:solidFill>
                <a:effectLst/>
                <a:latin typeface="Calibri"/>
                <a:cs typeface="Calibri"/>
              </a:rPr>
              <a:t>The 1848 revolution</a:t>
            </a:r>
          </a:p>
          <a:p>
            <a:pPr marL="342900" indent="-342900">
              <a:buFont typeface="+mj-lt"/>
              <a:buAutoNum type="alphaLcParenR"/>
            </a:pPr>
            <a:r>
              <a:rPr lang="en-GB" sz="2200" dirty="0">
                <a:solidFill>
                  <a:srgbClr val="333333"/>
                </a:solidFill>
                <a:effectLst/>
                <a:latin typeface="Calibri"/>
                <a:cs typeface="Calibri"/>
              </a:rPr>
              <a:t>The dying Bourbon monarchy</a:t>
            </a:r>
          </a:p>
          <a:p>
            <a:endParaRPr lang="en-GB" sz="2200" dirty="0">
              <a:solidFill>
                <a:srgbClr val="333333"/>
              </a:solidFill>
              <a:effectLst/>
              <a:latin typeface="Calibri"/>
              <a:cs typeface="Calibri"/>
            </a:endParaRPr>
          </a:p>
          <a:p>
            <a:r>
              <a:rPr lang="en-GB" sz="2200" b="1" dirty="0">
                <a:solidFill>
                  <a:srgbClr val="333333"/>
                </a:solidFill>
                <a:effectLst/>
                <a:latin typeface="Calibri"/>
                <a:cs typeface="Calibri"/>
              </a:rPr>
              <a:t>3. Why was the figure of Saint Augustine so important to the European settlers of Algeria?</a:t>
            </a:r>
          </a:p>
          <a:p>
            <a:pPr marL="342900" indent="-342900">
              <a:buFont typeface="+mj-lt"/>
              <a:buAutoNum type="alphaLcParenR"/>
            </a:pPr>
            <a:r>
              <a:rPr lang="en-GB" sz="2200" dirty="0">
                <a:solidFill>
                  <a:srgbClr val="333333"/>
                </a:solidFill>
                <a:effectLst/>
                <a:latin typeface="Calibri"/>
                <a:cs typeface="Calibri"/>
              </a:rPr>
              <a:t>He was originally from the region that would become France</a:t>
            </a:r>
          </a:p>
          <a:p>
            <a:pPr marL="342900" indent="-342900">
              <a:buFont typeface="+mj-lt"/>
              <a:buAutoNum type="alphaLcParenR"/>
            </a:pPr>
            <a:r>
              <a:rPr lang="en-GB" sz="2200" dirty="0">
                <a:solidFill>
                  <a:srgbClr val="333333"/>
                </a:solidFill>
                <a:effectLst/>
                <a:latin typeface="Calibri"/>
                <a:cs typeface="Calibri"/>
              </a:rPr>
              <a:t>He was the Christian bishop of Hippo in Algeria</a:t>
            </a:r>
          </a:p>
          <a:p>
            <a:pPr marL="342900" indent="-342900">
              <a:buFont typeface="+mj-lt"/>
              <a:buAutoNum type="alphaLcParenR"/>
            </a:pPr>
            <a:r>
              <a:rPr lang="en-GB" sz="2200" dirty="0">
                <a:solidFill>
                  <a:srgbClr val="333333"/>
                </a:solidFill>
                <a:effectLst/>
                <a:latin typeface="Calibri"/>
                <a:cs typeface="Calibri"/>
              </a:rPr>
              <a:t>He founded the city of Annaba</a:t>
            </a:r>
          </a:p>
        </p:txBody>
      </p:sp>
      <p:sp>
        <p:nvSpPr>
          <p:cNvPr id="5" name="Rectangle 4">
            <a:extLst>
              <a:ext uri="{FF2B5EF4-FFF2-40B4-BE49-F238E27FC236}">
                <a16:creationId xmlns:a16="http://schemas.microsoft.com/office/drawing/2014/main" id="{625015B7-247B-110B-8A05-8C48029D1A5F}"/>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4148277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27404"/>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110992"/>
            <a:ext cx="10515599" cy="5509200"/>
          </a:xfrm>
          <a:prstGeom prst="rect">
            <a:avLst/>
          </a:prstGeom>
          <a:noFill/>
        </p:spPr>
        <p:txBody>
          <a:bodyPr wrap="square" lIns="91440" tIns="45720" rIns="91440" bIns="45720" anchor="t">
            <a:spAutoFit/>
          </a:bodyPr>
          <a:lstStyle/>
          <a:p>
            <a:r>
              <a:rPr lang="en-GB" sz="2200" b="1" dirty="0">
                <a:effectLst/>
              </a:rPr>
              <a:t>1. Who was Assia Djebar?</a:t>
            </a:r>
            <a:endParaRPr lang="en-GB" sz="2200" b="1">
              <a:effectLst/>
              <a:cs typeface="Calibri"/>
            </a:endParaRPr>
          </a:p>
          <a:p>
            <a:pPr marL="342900" indent="-342900">
              <a:buFont typeface="+mj-lt"/>
              <a:buAutoNum type="alphaLcParenR"/>
            </a:pPr>
            <a:r>
              <a:rPr lang="en-GB" sz="2200" dirty="0">
                <a:effectLst/>
              </a:rPr>
              <a:t>A historian from the 19th century</a:t>
            </a:r>
            <a:endParaRPr lang="en-GB" sz="2200" dirty="0">
              <a:effectLst/>
              <a:cs typeface="Calibri"/>
            </a:endParaRPr>
          </a:p>
          <a:p>
            <a:pPr marL="342900" indent="-342900">
              <a:buFont typeface="+mj-lt"/>
              <a:buAutoNum type="alphaLcParenR"/>
            </a:pPr>
            <a:r>
              <a:rPr lang="en-GB" sz="2200" b="1" dirty="0">
                <a:solidFill>
                  <a:schemeClr val="accent2">
                    <a:lumMod val="75000"/>
                  </a:schemeClr>
                </a:solidFill>
                <a:effectLst/>
              </a:rPr>
              <a:t>A 20th century historian, writer and filmmaker</a:t>
            </a:r>
            <a:endParaRPr lang="en-GB" sz="2200" b="1">
              <a:solidFill>
                <a:schemeClr val="accent2">
                  <a:lumMod val="75000"/>
                </a:schemeClr>
              </a:solidFill>
              <a:effectLst/>
              <a:cs typeface="Calibri"/>
            </a:endParaRPr>
          </a:p>
          <a:p>
            <a:pPr marL="342900" indent="-342900">
              <a:buFont typeface="+mj-lt"/>
              <a:buAutoNum type="alphaLcParenR"/>
            </a:pPr>
            <a:r>
              <a:rPr lang="en-GB" sz="2200" dirty="0">
                <a:effectLst/>
              </a:rPr>
              <a:t>A witness of the Dahra '</a:t>
            </a:r>
            <a:r>
              <a:rPr lang="en-GB" sz="2200" err="1">
                <a:effectLst/>
              </a:rPr>
              <a:t>enfumade</a:t>
            </a:r>
            <a:r>
              <a:rPr lang="en-GB" sz="2200" dirty="0">
                <a:effectLst/>
              </a:rPr>
              <a:t>’</a:t>
            </a:r>
            <a:endParaRPr lang="en-GB" sz="2200" dirty="0">
              <a:effectLst/>
              <a:cs typeface="Calibri"/>
            </a:endParaRPr>
          </a:p>
          <a:p>
            <a:endParaRPr lang="en-GB" sz="2200" dirty="0">
              <a:effectLst/>
              <a:cs typeface="Calibri"/>
            </a:endParaRPr>
          </a:p>
          <a:p>
            <a:r>
              <a:rPr lang="en-GB" sz="2200" b="1" dirty="0">
                <a:solidFill>
                  <a:srgbClr val="333333"/>
                </a:solidFill>
                <a:effectLst/>
                <a:latin typeface="Calibri"/>
                <a:cs typeface="Calibri"/>
              </a:rPr>
              <a:t>2. The initial invasion of Algeria was partially motivated by which political crisis in France?</a:t>
            </a:r>
          </a:p>
          <a:p>
            <a:pPr marL="342900" indent="-342900">
              <a:buFont typeface="+mj-lt"/>
              <a:buAutoNum type="alphaLcParenR"/>
            </a:pPr>
            <a:r>
              <a:rPr lang="en-GB" sz="2200" dirty="0">
                <a:solidFill>
                  <a:srgbClr val="333333"/>
                </a:solidFill>
                <a:effectLst/>
                <a:latin typeface="Calibri"/>
                <a:cs typeface="Calibri"/>
              </a:rPr>
              <a:t>The French revolution of 1789</a:t>
            </a:r>
          </a:p>
          <a:p>
            <a:pPr marL="342900" indent="-342900">
              <a:buFont typeface="+mj-lt"/>
              <a:buAutoNum type="alphaLcParenR"/>
            </a:pPr>
            <a:r>
              <a:rPr lang="en-GB" sz="2200" dirty="0">
                <a:solidFill>
                  <a:srgbClr val="333333"/>
                </a:solidFill>
                <a:effectLst/>
                <a:latin typeface="Calibri"/>
                <a:cs typeface="Calibri"/>
              </a:rPr>
              <a:t>The 1848 revolution</a:t>
            </a:r>
          </a:p>
          <a:p>
            <a:pPr marL="342900" indent="-342900">
              <a:buFont typeface="+mj-lt"/>
              <a:buAutoNum type="alphaLcParenR"/>
            </a:pPr>
            <a:r>
              <a:rPr lang="en-GB" sz="2200" b="1" dirty="0">
                <a:solidFill>
                  <a:schemeClr val="accent2">
                    <a:lumMod val="75000"/>
                  </a:schemeClr>
                </a:solidFill>
                <a:effectLst/>
                <a:latin typeface="Calibri"/>
                <a:cs typeface="Segoe UI"/>
              </a:rPr>
              <a:t>The dying Bourbon monarchy</a:t>
            </a:r>
            <a:r>
              <a:rPr lang="en-GB" sz="2200" b="1" dirty="0">
                <a:solidFill>
                  <a:schemeClr val="accent2">
                    <a:lumMod val="75000"/>
                  </a:schemeClr>
                </a:solidFill>
                <a:latin typeface="Calibri"/>
                <a:cs typeface="Segoe UI"/>
              </a:rPr>
              <a:t> of 1830</a:t>
            </a:r>
            <a:endParaRPr lang="en-GB" sz="2200" b="1" dirty="0">
              <a:solidFill>
                <a:schemeClr val="accent2">
                  <a:lumMod val="75000"/>
                </a:schemeClr>
              </a:solidFill>
              <a:effectLst/>
              <a:latin typeface="Calibri"/>
              <a:cs typeface="Segoe UI"/>
            </a:endParaRPr>
          </a:p>
          <a:p>
            <a:endParaRPr lang="en-GB" sz="2200" dirty="0">
              <a:solidFill>
                <a:srgbClr val="333333"/>
              </a:solidFill>
              <a:effectLst/>
              <a:latin typeface="Calibri"/>
              <a:cs typeface="Calibri"/>
            </a:endParaRPr>
          </a:p>
          <a:p>
            <a:r>
              <a:rPr lang="en-GB" sz="2200" b="1" dirty="0">
                <a:solidFill>
                  <a:srgbClr val="333333"/>
                </a:solidFill>
                <a:effectLst/>
                <a:latin typeface="Calibri"/>
                <a:cs typeface="Calibri"/>
              </a:rPr>
              <a:t>3. Why was the figure of Saint Augustine so important to the European settlers of Algeria?</a:t>
            </a:r>
          </a:p>
          <a:p>
            <a:pPr marL="342900" indent="-342900">
              <a:buFont typeface="+mj-lt"/>
              <a:buAutoNum type="alphaLcParenR"/>
            </a:pPr>
            <a:r>
              <a:rPr lang="en-GB" sz="2200" dirty="0">
                <a:solidFill>
                  <a:srgbClr val="333333"/>
                </a:solidFill>
                <a:effectLst/>
                <a:latin typeface="Calibri"/>
                <a:cs typeface="Calibri"/>
              </a:rPr>
              <a:t>He was originally from the region that would become France</a:t>
            </a:r>
          </a:p>
          <a:p>
            <a:pPr marL="342900" indent="-342900">
              <a:buFont typeface="+mj-lt"/>
              <a:buAutoNum type="alphaLcParenR"/>
            </a:pPr>
            <a:r>
              <a:rPr lang="en-GB" sz="2200" b="1" dirty="0">
                <a:solidFill>
                  <a:schemeClr val="accent2">
                    <a:lumMod val="75000"/>
                  </a:schemeClr>
                </a:solidFill>
                <a:effectLst/>
                <a:latin typeface="Calibri"/>
                <a:cs typeface="Segoe UI"/>
              </a:rPr>
              <a:t>He was the Christian bishop of Hippo in Algeria</a:t>
            </a:r>
          </a:p>
          <a:p>
            <a:pPr marL="342900" indent="-342900">
              <a:buFont typeface="+mj-lt"/>
              <a:buAutoNum type="alphaLcParenR"/>
            </a:pPr>
            <a:r>
              <a:rPr lang="en-GB" sz="2200" dirty="0">
                <a:solidFill>
                  <a:srgbClr val="333333"/>
                </a:solidFill>
                <a:effectLst/>
                <a:latin typeface="Calibri"/>
                <a:cs typeface="Calibri"/>
              </a:rPr>
              <a:t>He founded the city of Annaba</a:t>
            </a:r>
          </a:p>
        </p:txBody>
      </p:sp>
      <p:sp>
        <p:nvSpPr>
          <p:cNvPr id="5" name="Rectangle 4">
            <a:extLst>
              <a:ext uri="{FF2B5EF4-FFF2-40B4-BE49-F238E27FC236}">
                <a16:creationId xmlns:a16="http://schemas.microsoft.com/office/drawing/2014/main" id="{1E70E751-0227-1FDD-B4E0-757F3CCE6620}"/>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92978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95250"/>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563688"/>
            <a:ext cx="10515600" cy="3816429"/>
          </a:xfrm>
          <a:prstGeom prst="rect">
            <a:avLst/>
          </a:prstGeom>
          <a:noFill/>
        </p:spPr>
        <p:txBody>
          <a:bodyPr wrap="square" lIns="91440" tIns="45720" rIns="91440" bIns="45720" anchor="t">
            <a:spAutoFit/>
          </a:bodyPr>
          <a:lstStyle/>
          <a:p>
            <a:r>
              <a:rPr lang="en-GB" sz="2200" b="1" dirty="0">
                <a:solidFill>
                  <a:srgbClr val="333333"/>
                </a:solidFill>
                <a:effectLst/>
                <a:latin typeface="Calibri"/>
                <a:cs typeface="Segoe UI"/>
              </a:rPr>
              <a:t>4. According to Albert Camus, how were the early settlers represented?</a:t>
            </a:r>
          </a:p>
          <a:p>
            <a:pPr marL="342900" indent="-342900">
              <a:buFont typeface="+mj-lt"/>
              <a:buAutoNum type="alphaLcParenR"/>
            </a:pPr>
            <a:r>
              <a:rPr lang="en-GB" sz="2200" dirty="0">
                <a:solidFill>
                  <a:srgbClr val="333333"/>
                </a:solidFill>
                <a:effectLst/>
                <a:latin typeface="Calibri"/>
                <a:cs typeface="Segoe UI"/>
              </a:rPr>
              <a:t>As skilled farmers transforming barren earth into rich farmland</a:t>
            </a:r>
          </a:p>
          <a:p>
            <a:pPr marL="342900" indent="-342900">
              <a:buFont typeface="+mj-lt"/>
              <a:buAutoNum type="alphaLcParenR"/>
            </a:pPr>
            <a:r>
              <a:rPr lang="en-GB" sz="2200" dirty="0">
                <a:solidFill>
                  <a:srgbClr val="333333"/>
                </a:solidFill>
                <a:effectLst/>
                <a:latin typeface="Calibri"/>
                <a:cs typeface="Segoe UI"/>
              </a:rPr>
              <a:t>As akin to the fearless cowboys of the Wild West</a:t>
            </a:r>
          </a:p>
          <a:p>
            <a:pPr marL="342900" indent="-342900">
              <a:buFont typeface="+mj-lt"/>
              <a:buAutoNum type="alphaLcParenR"/>
            </a:pPr>
            <a:r>
              <a:rPr lang="en-GB" sz="2200" dirty="0">
                <a:solidFill>
                  <a:srgbClr val="333333"/>
                </a:solidFill>
                <a:effectLst/>
                <a:latin typeface="Calibri"/>
                <a:cs typeface="Segoe UI"/>
              </a:rPr>
              <a:t>As 'persecuted-</a:t>
            </a:r>
            <a:r>
              <a:rPr lang="en-GB" sz="2200" err="1">
                <a:solidFill>
                  <a:srgbClr val="333333"/>
                </a:solidFill>
                <a:effectLst/>
                <a:latin typeface="Calibri"/>
                <a:cs typeface="Segoe UI"/>
              </a:rPr>
              <a:t>persecuters</a:t>
            </a:r>
            <a:r>
              <a:rPr lang="en-GB" sz="2200" dirty="0">
                <a:solidFill>
                  <a:srgbClr val="333333"/>
                </a:solidFill>
                <a:effectLst/>
                <a:latin typeface="Calibri"/>
                <a:cs typeface="Segoe UI"/>
              </a:rPr>
              <a:t>' who left France poor but were richer than the oppressed Algerian population</a:t>
            </a:r>
          </a:p>
          <a:p>
            <a:endParaRPr lang="en-GB" sz="2200" dirty="0">
              <a:solidFill>
                <a:srgbClr val="333333"/>
              </a:solidFill>
              <a:effectLst/>
              <a:latin typeface="Calibri"/>
              <a:cs typeface="Segoe UI"/>
            </a:endParaRPr>
          </a:p>
          <a:p>
            <a:r>
              <a:rPr lang="en-GB" sz="2200" b="1" dirty="0">
                <a:solidFill>
                  <a:srgbClr val="333333"/>
                </a:solidFill>
                <a:effectLst/>
                <a:latin typeface="Calibri"/>
                <a:cs typeface="Segoe UI"/>
              </a:rPr>
              <a:t>5. Why did the romantic vision of the early settlers become important around 1949?</a:t>
            </a:r>
          </a:p>
          <a:p>
            <a:pPr marL="342900" indent="-342900">
              <a:buFont typeface="+mj-lt"/>
              <a:buAutoNum type="alphaLcParenR"/>
            </a:pPr>
            <a:r>
              <a:rPr lang="en-GB" sz="2200" dirty="0">
                <a:solidFill>
                  <a:srgbClr val="333333"/>
                </a:solidFill>
                <a:effectLst/>
                <a:latin typeface="Calibri"/>
                <a:cs typeface="Segoe UI"/>
              </a:rPr>
              <a:t>It was the centenary anniversary of the French invasion of Algeria</a:t>
            </a:r>
          </a:p>
          <a:p>
            <a:pPr marL="342900" indent="-342900">
              <a:buFont typeface="+mj-lt"/>
              <a:buAutoNum type="alphaLcParenR"/>
            </a:pPr>
            <a:r>
              <a:rPr lang="en-GB" sz="2200" dirty="0">
                <a:solidFill>
                  <a:srgbClr val="333333"/>
                </a:solidFill>
                <a:effectLst/>
                <a:latin typeface="Calibri"/>
                <a:cs typeface="Segoe UI"/>
              </a:rPr>
              <a:t>The Algerian War of Independence had begun</a:t>
            </a:r>
          </a:p>
          <a:p>
            <a:pPr marL="342900" indent="-342900">
              <a:buFont typeface="+mj-lt"/>
              <a:buAutoNum type="alphaLcParenR"/>
            </a:pPr>
            <a:r>
              <a:rPr lang="en-GB" sz="2200" dirty="0">
                <a:solidFill>
                  <a:srgbClr val="333333"/>
                </a:solidFill>
                <a:effectLst/>
                <a:latin typeface="Calibri"/>
                <a:cs typeface="Segoe UI"/>
              </a:rPr>
              <a:t>Support for Algerian nationalism had risen following the Second World War and the Sétif massacre on 8 May 1945</a:t>
            </a:r>
          </a:p>
        </p:txBody>
      </p:sp>
      <p:sp>
        <p:nvSpPr>
          <p:cNvPr id="5" name="Rectangle 4">
            <a:extLst>
              <a:ext uri="{FF2B5EF4-FFF2-40B4-BE49-F238E27FC236}">
                <a16:creationId xmlns:a16="http://schemas.microsoft.com/office/drawing/2014/main" id="{24EA0CB5-E53D-6B68-EF88-D59F00D63A8C}"/>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80142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EE8A-C515-9FA1-41AD-1443C8A89915}"/>
              </a:ext>
            </a:extLst>
          </p:cNvPr>
          <p:cNvSpPr>
            <a:spLocks noGrp="1"/>
          </p:cNvSpPr>
          <p:nvPr>
            <p:ph type="title"/>
          </p:nvPr>
        </p:nvSpPr>
        <p:spPr/>
        <p:txBody>
          <a:bodyPr>
            <a:normAutofit/>
          </a:bodyPr>
          <a:lstStyle/>
          <a:p>
            <a:r>
              <a:rPr lang="en-US" sz="4000" b="1" dirty="0">
                <a:solidFill>
                  <a:schemeClr val="accent2">
                    <a:lumMod val="75000"/>
                  </a:schemeClr>
                </a:solidFill>
              </a:rPr>
              <a:t>This session</a:t>
            </a:r>
          </a:p>
        </p:txBody>
      </p:sp>
      <p:sp>
        <p:nvSpPr>
          <p:cNvPr id="3" name="Content Placeholder 2">
            <a:extLst>
              <a:ext uri="{FF2B5EF4-FFF2-40B4-BE49-F238E27FC236}">
                <a16:creationId xmlns:a16="http://schemas.microsoft.com/office/drawing/2014/main" id="{C58448F2-71DF-EEE6-EC81-A98D516EDCFB}"/>
              </a:ext>
            </a:extLst>
          </p:cNvPr>
          <p:cNvSpPr>
            <a:spLocks noGrp="1"/>
          </p:cNvSpPr>
          <p:nvPr>
            <p:ph idx="1"/>
          </p:nvPr>
        </p:nvSpPr>
        <p:spPr/>
        <p:txBody>
          <a:bodyPr vert="horz" lIns="91440" tIns="45720" rIns="91440" bIns="45720" rtlCol="0" anchor="t">
            <a:normAutofit/>
          </a:bodyPr>
          <a:lstStyle/>
          <a:p>
            <a:r>
              <a:rPr lang="en-GB" dirty="0">
                <a:effectLst/>
                <a:latin typeface="Calibri"/>
                <a:ea typeface="Times New Roman" panose="02020603050405020304" pitchFamily="18" charset="0"/>
                <a:cs typeface="Times New Roman"/>
              </a:rPr>
              <a:t>In the last session we saw how groups </a:t>
            </a:r>
            <a:r>
              <a:rPr lang="en-GB" dirty="0">
                <a:latin typeface="Calibri"/>
                <a:ea typeface="Times New Roman" panose="02020603050405020304" pitchFamily="18" charset="0"/>
                <a:cs typeface="Times New Roman"/>
              </a:rPr>
              <a:t>highlight</a:t>
            </a:r>
            <a:r>
              <a:rPr lang="en-GB" dirty="0">
                <a:effectLst/>
                <a:latin typeface="Calibri"/>
                <a:ea typeface="Times New Roman" panose="02020603050405020304" pitchFamily="18" charset="0"/>
                <a:cs typeface="Times New Roman"/>
              </a:rPr>
              <a:t> their suffering in order to make a case for why people should listen to their version of the past. </a:t>
            </a:r>
            <a:r>
              <a:rPr lang="en-GB" dirty="0">
                <a:latin typeface="Calibri"/>
                <a:ea typeface="Times New Roman" panose="02020603050405020304" pitchFamily="18" charset="0"/>
                <a:cs typeface="Times New Roman"/>
              </a:rPr>
              <a:t>We called this 'competitive memory', and we said that it occurs in relation to many periods of history. One of these is the colonisation of Algeria.</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latin typeface="Calibri"/>
              <a:ea typeface="Times New Roman" panose="02020603050405020304" pitchFamily="18" charset="0"/>
              <a:cs typeface="Times New Roman"/>
            </a:endParaRPr>
          </a:p>
          <a:p>
            <a:r>
              <a:rPr lang="en-GB" dirty="0">
                <a:effectLst/>
                <a:latin typeface="Calibri"/>
                <a:ea typeface="Times New Roman" panose="02020603050405020304" pitchFamily="18" charset="0"/>
                <a:cs typeface="Times New Roman"/>
              </a:rPr>
              <a:t>In this session we will look at the groups who were the</a:t>
            </a:r>
            <a:r>
              <a:rPr lang="en-GB" dirty="0">
                <a:latin typeface="Calibri"/>
                <a:ea typeface="Times New Roman" panose="02020603050405020304" pitchFamily="18" charset="0"/>
                <a:cs typeface="Times New Roman"/>
              </a:rPr>
              <a:t> genuine </a:t>
            </a:r>
            <a:r>
              <a:rPr lang="en-GB" dirty="0">
                <a:effectLst/>
                <a:latin typeface="Calibri"/>
                <a:ea typeface="Times New Roman" panose="02020603050405020304" pitchFamily="18" charset="0"/>
                <a:cs typeface="Times New Roman"/>
              </a:rPr>
              <a:t>victims of the French colonisation of Algeria.</a:t>
            </a:r>
          </a:p>
          <a:p>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793D534-315D-1E9D-D2FE-F33E65D7E27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7919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63500"/>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531938"/>
            <a:ext cx="10515600" cy="3816429"/>
          </a:xfrm>
          <a:prstGeom prst="rect">
            <a:avLst/>
          </a:prstGeom>
          <a:noFill/>
        </p:spPr>
        <p:txBody>
          <a:bodyPr wrap="square" lIns="91440" tIns="45720" rIns="91440" bIns="45720" anchor="t">
            <a:spAutoFit/>
          </a:bodyPr>
          <a:lstStyle/>
          <a:p>
            <a:r>
              <a:rPr lang="en-GB" sz="2200" b="1" dirty="0">
                <a:solidFill>
                  <a:srgbClr val="333333"/>
                </a:solidFill>
                <a:effectLst/>
                <a:latin typeface="Calibri"/>
                <a:cs typeface="Segoe UI"/>
              </a:rPr>
              <a:t>4. According to Albert Camus, how were the early settlers represented?</a:t>
            </a:r>
          </a:p>
          <a:p>
            <a:pPr marL="342900" indent="-342900">
              <a:buFont typeface="+mj-lt"/>
              <a:buAutoNum type="alphaLcParenR"/>
            </a:pPr>
            <a:r>
              <a:rPr lang="en-GB" sz="2200" dirty="0">
                <a:solidFill>
                  <a:srgbClr val="333333"/>
                </a:solidFill>
                <a:effectLst/>
                <a:latin typeface="Calibri"/>
                <a:cs typeface="Segoe UI"/>
              </a:rPr>
              <a:t>As skilled farmers transforming barren earth into rich farmland</a:t>
            </a:r>
          </a:p>
          <a:p>
            <a:pPr marL="342900" indent="-342900">
              <a:buFont typeface="+mj-lt"/>
              <a:buAutoNum type="alphaLcParenR"/>
            </a:pPr>
            <a:r>
              <a:rPr lang="en-GB" sz="2200" dirty="0">
                <a:solidFill>
                  <a:srgbClr val="333333"/>
                </a:solidFill>
                <a:effectLst/>
                <a:latin typeface="Calibri"/>
                <a:cs typeface="Segoe UI"/>
              </a:rPr>
              <a:t>As akin to the fearless cowboys of the Wild West</a:t>
            </a:r>
          </a:p>
          <a:p>
            <a:pPr marL="342900" indent="-342900">
              <a:buFont typeface="+mj-lt"/>
              <a:buAutoNum type="alphaLcParenR"/>
            </a:pPr>
            <a:r>
              <a:rPr lang="en-GB" sz="2200" b="1" dirty="0">
                <a:solidFill>
                  <a:schemeClr val="accent2">
                    <a:lumMod val="75000"/>
                  </a:schemeClr>
                </a:solidFill>
                <a:effectLst/>
                <a:latin typeface="Calibri"/>
                <a:cs typeface="Segoe UI"/>
              </a:rPr>
              <a:t>As 'persecuted-</a:t>
            </a:r>
            <a:r>
              <a:rPr lang="en-GB" sz="2200" b="1" err="1">
                <a:solidFill>
                  <a:schemeClr val="accent2">
                    <a:lumMod val="75000"/>
                  </a:schemeClr>
                </a:solidFill>
                <a:effectLst/>
                <a:latin typeface="Calibri"/>
                <a:cs typeface="Segoe UI"/>
              </a:rPr>
              <a:t>persecuters</a:t>
            </a:r>
            <a:r>
              <a:rPr lang="en-GB" sz="2200" b="1" dirty="0">
                <a:solidFill>
                  <a:schemeClr val="accent2">
                    <a:lumMod val="75000"/>
                  </a:schemeClr>
                </a:solidFill>
                <a:effectLst/>
                <a:latin typeface="Calibri"/>
                <a:cs typeface="Segoe UI"/>
              </a:rPr>
              <a:t>' who left France poor but were richer than the oppressed Algerian population</a:t>
            </a:r>
          </a:p>
          <a:p>
            <a:endParaRPr lang="en-GB" sz="2200" dirty="0">
              <a:solidFill>
                <a:srgbClr val="333333"/>
              </a:solidFill>
              <a:effectLst/>
              <a:latin typeface="Calibri"/>
              <a:cs typeface="Segoe UI"/>
            </a:endParaRPr>
          </a:p>
          <a:p>
            <a:r>
              <a:rPr lang="en-GB" sz="2200" b="1" dirty="0">
                <a:solidFill>
                  <a:srgbClr val="333333"/>
                </a:solidFill>
                <a:effectLst/>
                <a:latin typeface="Calibri"/>
                <a:cs typeface="Segoe UI"/>
              </a:rPr>
              <a:t>5. Why did the romantic vision of the early settlers become important around 1949?</a:t>
            </a:r>
          </a:p>
          <a:p>
            <a:pPr marL="342900" indent="-342900">
              <a:buFont typeface="+mj-lt"/>
              <a:buAutoNum type="alphaLcParenR"/>
            </a:pPr>
            <a:r>
              <a:rPr lang="en-GB" sz="2200" dirty="0">
                <a:solidFill>
                  <a:srgbClr val="333333"/>
                </a:solidFill>
                <a:effectLst/>
                <a:latin typeface="Calibri"/>
                <a:cs typeface="Segoe UI"/>
              </a:rPr>
              <a:t>It was the centenary anniversary of the French invasion of Algeria</a:t>
            </a:r>
            <a:r>
              <a:rPr lang="en-GB" sz="2200" dirty="0">
                <a:solidFill>
                  <a:srgbClr val="333333"/>
                </a:solidFill>
                <a:latin typeface="Calibri"/>
                <a:cs typeface="Segoe UI"/>
              </a:rPr>
              <a:t> (no, that was 1930)</a:t>
            </a:r>
            <a:endParaRPr lang="en-GB" sz="2200" dirty="0">
              <a:solidFill>
                <a:srgbClr val="333333"/>
              </a:solidFill>
              <a:effectLst/>
              <a:latin typeface="Calibri"/>
              <a:cs typeface="Segoe UI"/>
            </a:endParaRPr>
          </a:p>
          <a:p>
            <a:pPr marL="342900" indent="-342900">
              <a:buFont typeface="+mj-lt"/>
              <a:buAutoNum type="alphaLcParenR"/>
            </a:pPr>
            <a:r>
              <a:rPr lang="en-GB" sz="2200" dirty="0">
                <a:solidFill>
                  <a:srgbClr val="333333"/>
                </a:solidFill>
                <a:effectLst/>
                <a:latin typeface="Calibri"/>
                <a:cs typeface="Segoe UI"/>
              </a:rPr>
              <a:t>The Algerian War of Independence had begun</a:t>
            </a:r>
            <a:r>
              <a:rPr lang="en-GB" sz="2200" dirty="0">
                <a:solidFill>
                  <a:srgbClr val="333333"/>
                </a:solidFill>
                <a:latin typeface="Calibri"/>
                <a:cs typeface="Segoe UI"/>
              </a:rPr>
              <a:t> (no, it began in 1954)</a:t>
            </a:r>
            <a:endParaRPr lang="en-GB" sz="2200" dirty="0">
              <a:solidFill>
                <a:srgbClr val="333333"/>
              </a:solidFill>
              <a:effectLst/>
              <a:latin typeface="Calibri"/>
              <a:cs typeface="Segoe UI"/>
            </a:endParaRPr>
          </a:p>
          <a:p>
            <a:pPr marL="342900" indent="-342900">
              <a:buFont typeface="+mj-lt"/>
              <a:buAutoNum type="alphaLcParenR"/>
            </a:pPr>
            <a:r>
              <a:rPr lang="en-GB" sz="2200" b="1" dirty="0">
                <a:solidFill>
                  <a:schemeClr val="accent2">
                    <a:lumMod val="75000"/>
                  </a:schemeClr>
                </a:solidFill>
                <a:effectLst/>
                <a:latin typeface="Calibri"/>
                <a:cs typeface="Segoe UI"/>
              </a:rPr>
              <a:t>Support for Algerian nationalism had </a:t>
            </a:r>
            <a:r>
              <a:rPr lang="en-GB" sz="2200" b="1" dirty="0">
                <a:solidFill>
                  <a:schemeClr val="accent2">
                    <a:lumMod val="75000"/>
                  </a:schemeClr>
                </a:solidFill>
                <a:latin typeface="Calibri"/>
                <a:cs typeface="Segoe UI"/>
              </a:rPr>
              <a:t>risen</a:t>
            </a:r>
            <a:r>
              <a:rPr lang="en-GB" sz="2200" b="1" dirty="0">
                <a:solidFill>
                  <a:schemeClr val="accent2">
                    <a:lumMod val="75000"/>
                  </a:schemeClr>
                </a:solidFill>
                <a:effectLst/>
                <a:latin typeface="Calibri"/>
                <a:cs typeface="Segoe UI"/>
              </a:rPr>
              <a:t> following the Second World War and the Sétif massacre on 8 May 1945</a:t>
            </a:r>
          </a:p>
        </p:txBody>
      </p:sp>
      <p:sp>
        <p:nvSpPr>
          <p:cNvPr id="5" name="Rectangle 4">
            <a:extLst>
              <a:ext uri="{FF2B5EF4-FFF2-40B4-BE49-F238E27FC236}">
                <a16:creationId xmlns:a16="http://schemas.microsoft.com/office/drawing/2014/main" id="{D8E15153-86A2-8499-7BF8-E50827F8CC5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06200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9E7B-DC50-D0E2-57A6-C51FDFEF86D6}"/>
              </a:ext>
            </a:extLst>
          </p:cNvPr>
          <p:cNvSpPr>
            <a:spLocks noGrp="1"/>
          </p:cNvSpPr>
          <p:nvPr>
            <p:ph type="title"/>
          </p:nvPr>
        </p:nvSpPr>
        <p:spPr/>
        <p:txBody>
          <a:bodyPr/>
          <a:lstStyle/>
          <a:p>
            <a:r>
              <a:rPr lang="en-US" b="1" dirty="0">
                <a:solidFill>
                  <a:schemeClr val="accent2">
                    <a:lumMod val="75000"/>
                  </a:schemeClr>
                </a:solidFill>
              </a:rPr>
              <a:t>Scottish settlers</a:t>
            </a:r>
          </a:p>
        </p:txBody>
      </p:sp>
      <p:sp>
        <p:nvSpPr>
          <p:cNvPr id="3" name="Content Placeholder 2">
            <a:extLst>
              <a:ext uri="{FF2B5EF4-FFF2-40B4-BE49-F238E27FC236}">
                <a16:creationId xmlns:a16="http://schemas.microsoft.com/office/drawing/2014/main" id="{1DC00A24-1D7A-09CF-8C8F-9CC9DDBAF791}"/>
              </a:ext>
            </a:extLst>
          </p:cNvPr>
          <p:cNvSpPr>
            <a:spLocks noGrp="1"/>
          </p:cNvSpPr>
          <p:nvPr>
            <p:ph idx="1"/>
          </p:nvPr>
        </p:nvSpPr>
        <p:spPr>
          <a:xfrm>
            <a:off x="838200" y="1482725"/>
            <a:ext cx="10217150" cy="4832350"/>
          </a:xfrm>
        </p:spPr>
        <p:txBody>
          <a:bodyPr vert="horz" lIns="91440" tIns="45720" rIns="91440" bIns="45720" rtlCol="0" anchor="t">
            <a:normAutofit/>
          </a:bodyPr>
          <a:lstStyle/>
          <a:p>
            <a:pPr marL="0" indent="0">
              <a:lnSpc>
                <a:spcPct val="100000"/>
              </a:lnSpc>
              <a:buNone/>
            </a:pPr>
            <a:r>
              <a:rPr lang="en-GB" sz="2400" dirty="0">
                <a:effectLst/>
                <a:latin typeface="Calibri"/>
                <a:ea typeface="Times New Roman" panose="02020603050405020304" pitchFamily="18" charset="0"/>
                <a:cs typeface="Times New Roman"/>
              </a:rPr>
              <a:t>The </a:t>
            </a:r>
            <a:r>
              <a:rPr lang="en-GB" sz="2400" dirty="0">
                <a:latin typeface="Calibri"/>
                <a:ea typeface="Times New Roman" panose="02020603050405020304" pitchFamily="18" charset="0"/>
                <a:cs typeface="Times New Roman"/>
              </a:rPr>
              <a:t>people who emigrated to</a:t>
            </a:r>
            <a:r>
              <a:rPr lang="en-GB" sz="2400" dirty="0">
                <a:effectLst/>
                <a:latin typeface="Calibri"/>
                <a:ea typeface="Times New Roman" panose="02020603050405020304" pitchFamily="18" charset="0"/>
                <a:cs typeface="Times New Roman"/>
              </a:rPr>
              <a:t> Algeria from 1830 </a:t>
            </a:r>
            <a:r>
              <a:rPr lang="en-GB" sz="2400" dirty="0">
                <a:latin typeface="Calibri"/>
                <a:ea typeface="Times New Roman" panose="02020603050405020304" pitchFamily="18" charset="0"/>
                <a:cs typeface="Times New Roman"/>
              </a:rPr>
              <a:t>did so to seek a better life. Many</a:t>
            </a:r>
            <a:r>
              <a:rPr lang="en-GB" sz="2400" dirty="0">
                <a:effectLst/>
                <a:latin typeface="Calibri"/>
                <a:ea typeface="Times New Roman" panose="02020603050405020304" pitchFamily="18" charset="0"/>
                <a:cs typeface="Times New Roman"/>
              </a:rPr>
              <a:t> others </a:t>
            </a:r>
            <a:r>
              <a:rPr lang="en-GB" sz="2400" dirty="0">
                <a:latin typeface="Calibri"/>
                <a:ea typeface="Times New Roman" panose="02020603050405020304" pitchFamily="18" charset="0"/>
                <a:cs typeface="Times New Roman"/>
              </a:rPr>
              <a:t>also left</a:t>
            </a:r>
            <a:r>
              <a:rPr lang="en-GB" sz="2400" dirty="0">
                <a:effectLst/>
                <a:latin typeface="Calibri"/>
                <a:ea typeface="Times New Roman" panose="02020603050405020304" pitchFamily="18" charset="0"/>
                <a:cs typeface="Times New Roman"/>
              </a:rPr>
              <a:t> European countries to settle other countries as part of colonial invasions. In doing so, European settlers contributed to indigenous peoples losing their land and rights.</a:t>
            </a:r>
            <a:r>
              <a:rPr lang="en-GB" sz="2400" dirty="0">
                <a:latin typeface="Calibri"/>
                <a:ea typeface="Times New Roman" panose="02020603050405020304" pitchFamily="18" charset="0"/>
                <a:cs typeface="Times New Roman"/>
              </a:rPr>
              <a: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GB" sz="2400" dirty="0">
              <a:latin typeface="Calibri"/>
              <a:ea typeface="Times New Roman" panose="02020603050405020304" pitchFamily="18" charset="0"/>
              <a:cs typeface="Times New Roman"/>
            </a:endParaRPr>
          </a:p>
          <a:p>
            <a:pPr marL="0" indent="0">
              <a:lnSpc>
                <a:spcPct val="100000"/>
              </a:lnSpc>
              <a:buNone/>
            </a:pPr>
            <a:r>
              <a:rPr lang="en-GB" sz="2400" dirty="0">
                <a:effectLst/>
                <a:latin typeface="Calibri"/>
                <a:ea typeface="Times New Roman" panose="02020603050405020304" pitchFamily="18" charset="0"/>
                <a:cs typeface="Times New Roman"/>
              </a:rPr>
              <a:t>For example, recent research in Scottish literature and history has emphasised </a:t>
            </a:r>
            <a:r>
              <a:rPr lang="en-GB" sz="2400" dirty="0">
                <a:solidFill>
                  <a:schemeClr val="accent2">
                    <a:lumMod val="75000"/>
                  </a:schemeClr>
                </a:solidFill>
                <a:effectLst/>
                <a:latin typeface="Calibri"/>
                <a:ea typeface="Times New Roman" panose="02020603050405020304" pitchFamily="18" charset="0"/>
                <a:cs typeface="Times New Roman"/>
              </a:rPr>
              <a:t>the important role played by Scottish settlers </a:t>
            </a:r>
            <a:r>
              <a:rPr lang="en-GB" sz="2400" dirty="0">
                <a:effectLst/>
                <a:latin typeface="Calibri"/>
                <a:ea typeface="Times New Roman" panose="02020603050405020304" pitchFamily="18" charset="0"/>
                <a:cs typeface="Times New Roman"/>
              </a:rPr>
              <a:t>who emigrated to the so-called 'New World' of North America, or other territories such as Australia and New Zealand.</a:t>
            </a:r>
            <a:r>
              <a:rPr lang="en-GB" sz="2400" dirty="0">
                <a:latin typeface="Calibri"/>
                <a:ea typeface="Times New Roman" panose="02020603050405020304" pitchFamily="18" charset="0"/>
                <a:cs typeface="Times New Roman"/>
              </a:rPr>
              <a:t> The native Americans and Aboriginal peoples all suffered from the arrival of British settlers.</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US" sz="3600" dirty="0"/>
          </a:p>
        </p:txBody>
      </p:sp>
      <p:sp>
        <p:nvSpPr>
          <p:cNvPr id="5" name="Rectangle 4">
            <a:extLst>
              <a:ext uri="{FF2B5EF4-FFF2-40B4-BE49-F238E27FC236}">
                <a16:creationId xmlns:a16="http://schemas.microsoft.com/office/drawing/2014/main" id="{F055ED9E-2191-DAEA-3B30-C65E601D18D5}"/>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606179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3CDDC-093B-B4E8-08B9-9F2111AA3411}"/>
              </a:ext>
            </a:extLst>
          </p:cNvPr>
          <p:cNvSpPr txBox="1">
            <a:spLocks/>
          </p:cNvSpPr>
          <p:nvPr/>
        </p:nvSpPr>
        <p:spPr>
          <a:xfrm>
            <a:off x="685800" y="589547"/>
            <a:ext cx="7448550" cy="60589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latin typeface="Calibri"/>
                <a:ea typeface="Times New Roman" panose="02020603050405020304" pitchFamily="18" charset="0"/>
                <a:cs typeface="Times New Roman"/>
              </a:rPr>
              <a:t>This poster from 1834 - four years after the invasion of Algeria by the French - encourages Scottish people to emigrate to New Zealand. </a:t>
            </a:r>
            <a:endParaRPr lang="en-US" dirty="0">
              <a:latin typeface="Calibri"/>
              <a:ea typeface="Times New Roman" panose="02020603050405020304" pitchFamily="18" charset="0"/>
              <a:cs typeface="Calibri" panose="020F0502020204030204"/>
            </a:endParaRPr>
          </a:p>
          <a:p>
            <a:pPr marL="0" indent="0">
              <a:lnSpc>
                <a:spcPct val="100000"/>
              </a:lnSpc>
              <a:buFont typeface="Arial" panose="020B0604020202020204" pitchFamily="34" charset="0"/>
              <a:buNone/>
            </a:pPr>
            <a:r>
              <a:rPr lang="en-GB" sz="2400" dirty="0">
                <a:latin typeface="Calibri"/>
                <a:ea typeface="Times New Roman" panose="02020603050405020304" pitchFamily="18" charset="0"/>
                <a:cs typeface="Times New Roman"/>
              </a:rPr>
              <a:t>How do we remember Scottish emigrants? Why do you think they left Scotland? You can use the internet to find out about events such as the Highland Clearances, and transportation to Australia. Many people were forced to leave Scotland by poverty or dispossession.</a:t>
            </a:r>
          </a:p>
          <a:p>
            <a:pPr marL="0" indent="0">
              <a:lnSpc>
                <a:spcPct val="100000"/>
              </a:lnSpc>
              <a:buFont typeface="Arial" panose="020B0604020202020204" pitchFamily="34" charset="0"/>
              <a:buNone/>
            </a:pPr>
            <a:endParaRPr lang="en-US" sz="1800" dirty="0">
              <a:cs typeface="Calibri"/>
            </a:endParaRPr>
          </a:p>
          <a:p>
            <a:pPr marL="342900" indent="-342900">
              <a:lnSpc>
                <a:spcPct val="100000"/>
              </a:lnSpc>
              <a:buFont typeface="+mj-lt"/>
              <a:buAutoNum type="arabicPeriod"/>
            </a:pPr>
            <a:r>
              <a:rPr lang="en-GB" sz="2400" b="1" dirty="0">
                <a:solidFill>
                  <a:schemeClr val="accent2">
                    <a:lumMod val="75000"/>
                  </a:schemeClr>
                </a:solidFill>
                <a:latin typeface="Calibri"/>
                <a:ea typeface="Times New Roman" panose="02020603050405020304" pitchFamily="18" charset="0"/>
                <a:cs typeface="Times New Roman"/>
              </a:rPr>
              <a:t>Do you think their experiences were similar or different to the settler experience as told by Camus?</a:t>
            </a:r>
          </a:p>
          <a:p>
            <a:pPr marL="342900" indent="-342900">
              <a:lnSpc>
                <a:spcPct val="100000"/>
              </a:lnSpc>
              <a:buFont typeface="+mj-lt"/>
              <a:buAutoNum type="arabicPeriod"/>
            </a:pPr>
            <a:r>
              <a:rPr lang="en-GB" sz="2400" b="1" dirty="0">
                <a:solidFill>
                  <a:schemeClr val="accent2">
                    <a:lumMod val="75000"/>
                  </a:schemeClr>
                </a:solidFill>
                <a:latin typeface="Calibri"/>
                <a:ea typeface="Times New Roman" panose="02020603050405020304" pitchFamily="18" charset="0"/>
                <a:cs typeface="Times New Roman"/>
              </a:rPr>
              <a:t>Does the French settler memory of the early years of French Algeria remind you of any other historical contexts?</a:t>
            </a:r>
          </a:p>
        </p:txBody>
      </p:sp>
      <p:pic>
        <p:nvPicPr>
          <p:cNvPr id="4" name="Picture6">
            <a:extLst>
              <a:ext uri="{FF2B5EF4-FFF2-40B4-BE49-F238E27FC236}">
                <a16:creationId xmlns:a16="http://schemas.microsoft.com/office/drawing/2014/main" id="{FC841A7E-4911-C91A-41DC-424D7907D175}"/>
              </a:ext>
            </a:extLst>
          </p:cNvPr>
          <p:cNvPicPr>
            <a:picLocks noChangeAspect="1"/>
          </p:cNvPicPr>
          <p:nvPr/>
        </p:nvPicPr>
        <p:blipFill>
          <a:blip r:embed="rId2" cstate="print"/>
          <a:stretch>
            <a:fillRect/>
          </a:stretch>
        </p:blipFill>
        <p:spPr>
          <a:xfrm>
            <a:off x="8306245" y="365125"/>
            <a:ext cx="3305957" cy="5586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B74B1E6-E12D-B3FE-3B37-19B99D6743EE}"/>
              </a:ext>
            </a:extLst>
          </p:cNvPr>
          <p:cNvSpPr txBox="1"/>
          <p:nvPr/>
        </p:nvSpPr>
        <p:spPr>
          <a:xfrm>
            <a:off x="8306245" y="6022687"/>
            <a:ext cx="3508882" cy="584775"/>
          </a:xfrm>
          <a:prstGeom prst="rect">
            <a:avLst/>
          </a:prstGeom>
          <a:noFill/>
        </p:spPr>
        <p:txBody>
          <a:bodyPr wrap="square">
            <a:spAutoFit/>
          </a:bodyPr>
          <a:lstStyle/>
          <a:p>
            <a:r>
              <a:rPr lang="en-GB" sz="1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Poster advertising emigration to New Zealand from Glasgow in 1839</a:t>
            </a:r>
            <a:r>
              <a:rPr lang="en-GB" sz="1600" dirty="0">
                <a:solidFill>
                  <a:schemeClr val="accent2">
                    <a:lumMod val="75000"/>
                  </a:schemeClr>
                </a:solidFill>
                <a:effectLst/>
              </a:rPr>
              <a:t> </a:t>
            </a:r>
            <a:endParaRPr lang="en-US" sz="1600" dirty="0">
              <a:solidFill>
                <a:schemeClr val="accent2">
                  <a:lumMod val="75000"/>
                </a:schemeClr>
              </a:solidFill>
            </a:endParaRPr>
          </a:p>
        </p:txBody>
      </p:sp>
      <p:sp>
        <p:nvSpPr>
          <p:cNvPr id="6" name="Rectangle 5">
            <a:extLst>
              <a:ext uri="{FF2B5EF4-FFF2-40B4-BE49-F238E27FC236}">
                <a16:creationId xmlns:a16="http://schemas.microsoft.com/office/drawing/2014/main" id="{1912447F-B8C1-DA09-EBBF-1AA1CB7FF9A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83725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normAutofit/>
          </a:bodyPr>
          <a:lstStyle/>
          <a:p>
            <a:r>
              <a:rPr lang="en-US" sz="4000"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vert="horz" lIns="91440" tIns="45720" rIns="91440" bIns="45720" rtlCol="0" anchor="t">
            <a:noAutofit/>
          </a:bodyPr>
          <a:lstStyle/>
          <a:p>
            <a:pPr marL="342900" lvl="0" indent="-342900">
              <a:buFont typeface="+mj-lt"/>
              <a:buAutoNum type="arabicPeriod"/>
            </a:pPr>
            <a:r>
              <a:rPr lang="en-GB" sz="2600" dirty="0">
                <a:effectLst/>
                <a:latin typeface="Calibri"/>
                <a:ea typeface="Times New Roman" panose="02020603050405020304" pitchFamily="18" charset="0"/>
                <a:cs typeface="Times New Roman"/>
              </a:rPr>
              <a:t>In what ways are the memories of the early years of French Algeria 'competitive'? </a:t>
            </a:r>
          </a:p>
          <a:p>
            <a:pPr marL="342900" indent="-342900">
              <a:buFont typeface="+mj-lt"/>
              <a:buAutoNum type="arabicPeriod"/>
            </a:pPr>
            <a:r>
              <a:rPr lang="en-GB" sz="2600" dirty="0">
                <a:effectLst/>
                <a:latin typeface="Calibri"/>
                <a:ea typeface="Times New Roman" panose="02020603050405020304" pitchFamily="18" charset="0"/>
                <a:cs typeface="Times New Roman"/>
              </a:rPr>
              <a:t>Are you surprised that the 'pioneer' myth of the </a:t>
            </a:r>
            <a:r>
              <a:rPr lang="en-GB" sz="2600" dirty="0">
                <a:latin typeface="Calibri"/>
                <a:ea typeface="Times New Roman" panose="02020603050405020304" pitchFamily="18" charset="0"/>
                <a:cs typeface="Times New Roman"/>
              </a:rPr>
              <a:t>brave frontiersman</a:t>
            </a:r>
            <a:r>
              <a:rPr lang="en-GB" sz="2600" dirty="0">
                <a:effectLst/>
                <a:latin typeface="Calibri"/>
                <a:ea typeface="Times New Roman" panose="02020603050405020304" pitchFamily="18" charset="0"/>
                <a:cs typeface="Times New Roman"/>
              </a:rPr>
              <a:t> exists in different European cultures?</a:t>
            </a:r>
          </a:p>
          <a:p>
            <a:pPr marL="342900" lvl="0" indent="-342900">
              <a:buFont typeface="+mj-lt"/>
              <a:buAutoNum type="arabicPeriod"/>
            </a:pPr>
            <a:r>
              <a:rPr lang="en-GB" sz="2600" dirty="0">
                <a:effectLst/>
                <a:latin typeface="Calibri"/>
                <a:ea typeface="Times New Roman" panose="02020603050405020304" pitchFamily="18" charset="0"/>
                <a:cs typeface="Times New Roman"/>
              </a:rPr>
              <a:t>How do you think the indigenous peoples of America, Canada, Australia and New Zealand felt about Scottish settlers emigrating to their land?</a:t>
            </a:r>
          </a:p>
          <a:p>
            <a:pPr marL="0" indent="0">
              <a:buNone/>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Take your time to think about these questions and discuss them with others in the class.</a:t>
            </a:r>
          </a:p>
          <a:p>
            <a:pPr marL="457200" indent="-457200">
              <a:lnSpc>
                <a:spcPct val="100000"/>
              </a:lnSpc>
              <a:buFont typeface="+mj-lt"/>
              <a:buAutoNum type="arabicPeriod"/>
            </a:pPr>
            <a:endParaRPr lang="en-GB"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4AC3F12-99EB-BC3B-83F9-823678C35DB0}"/>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62631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56B4-C0EA-3C50-46E8-CFF2FBD9F1F6}"/>
              </a:ext>
            </a:extLst>
          </p:cNvPr>
          <p:cNvSpPr>
            <a:spLocks noGrp="1"/>
          </p:cNvSpPr>
          <p:nvPr>
            <p:ph type="title"/>
          </p:nvPr>
        </p:nvSpPr>
        <p:spPr>
          <a:xfrm>
            <a:off x="838200" y="158750"/>
            <a:ext cx="10515600" cy="1325563"/>
          </a:xfrm>
        </p:spPr>
        <p:txBody>
          <a:bodyPr>
            <a:normAutofit/>
          </a:bodyPr>
          <a:lstStyle/>
          <a:p>
            <a:r>
              <a:rPr lang="en-GB" sz="4000" b="1" dirty="0">
                <a:solidFill>
                  <a:schemeClr val="accent2">
                    <a:lumMod val="75000"/>
                  </a:schemeClr>
                </a:solidFill>
                <a:cs typeface="Calibri Light"/>
              </a:rPr>
              <a:t>Key points from this session</a:t>
            </a:r>
          </a:p>
        </p:txBody>
      </p:sp>
      <p:sp>
        <p:nvSpPr>
          <p:cNvPr id="3" name="Content Placeholder 2">
            <a:extLst>
              <a:ext uri="{FF2B5EF4-FFF2-40B4-BE49-F238E27FC236}">
                <a16:creationId xmlns:a16="http://schemas.microsoft.com/office/drawing/2014/main" id="{B93743BE-B699-CB57-3924-4E8087B20D2E}"/>
              </a:ext>
            </a:extLst>
          </p:cNvPr>
          <p:cNvSpPr>
            <a:spLocks noGrp="1"/>
          </p:cNvSpPr>
          <p:nvPr>
            <p:ph idx="1"/>
          </p:nvPr>
        </p:nvSpPr>
        <p:spPr>
          <a:xfrm>
            <a:off x="838200" y="1635125"/>
            <a:ext cx="10515600" cy="4351338"/>
          </a:xfrm>
        </p:spPr>
        <p:txBody>
          <a:bodyPr vert="horz" lIns="91440" tIns="45720" rIns="91440" bIns="45720" rtlCol="0" anchor="t">
            <a:normAutofit/>
          </a:bodyPr>
          <a:lstStyle/>
          <a:p>
            <a:pPr marL="514350" indent="-514350">
              <a:buAutoNum type="arabicPeriod"/>
            </a:pPr>
            <a:r>
              <a:rPr lang="en-GB" dirty="0">
                <a:cs typeface="Calibri"/>
              </a:rPr>
              <a:t>Colonial violence meant that its victims often did not survive to tell their stories. Most historical records were written by the invaders. So, to recover the stories of the indigenous peoples, a writer </a:t>
            </a:r>
            <a:r>
              <a:rPr lang="en-GB" b="1" dirty="0">
                <a:cs typeface="Calibri"/>
              </a:rPr>
              <a:t>must look for the gaps and reconstruct their experiences.</a:t>
            </a:r>
            <a:endParaRPr lang="en-US" b="1">
              <a:cs typeface="Calibri"/>
            </a:endParaRPr>
          </a:p>
          <a:p>
            <a:pPr marL="514350" indent="-514350">
              <a:buAutoNum type="arabicPeriod"/>
            </a:pPr>
            <a:endParaRPr lang="en-GB" dirty="0">
              <a:cs typeface="Calibri"/>
            </a:endParaRPr>
          </a:p>
          <a:p>
            <a:pPr marL="514350" indent="-514350">
              <a:buAutoNum type="arabicPeriod"/>
            </a:pPr>
            <a:r>
              <a:rPr lang="en-GB" dirty="0">
                <a:cs typeface="Calibri"/>
              </a:rPr>
              <a:t>The first settlers did not see themselves as invaders or oppressors, but as poor </a:t>
            </a:r>
            <a:r>
              <a:rPr lang="en-GB" b="1" dirty="0">
                <a:cs typeface="Calibri"/>
              </a:rPr>
              <a:t>pioneers seeking a new life in an empty wilderness</a:t>
            </a:r>
            <a:r>
              <a:rPr lang="en-GB" dirty="0">
                <a:cs typeface="Calibri"/>
              </a:rPr>
              <a:t>. They left Europe for an unknown future where many suffered and died in the process of building their new country.</a:t>
            </a:r>
          </a:p>
        </p:txBody>
      </p:sp>
      <p:sp>
        <p:nvSpPr>
          <p:cNvPr id="5" name="Rectangle 4">
            <a:extLst>
              <a:ext uri="{FF2B5EF4-FFF2-40B4-BE49-F238E27FC236}">
                <a16:creationId xmlns:a16="http://schemas.microsoft.com/office/drawing/2014/main" id="{5D738A21-86FC-DEC5-1F96-D05278005AD8}"/>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13483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0FD0E06-CEE6-440D-5AFB-2BF26887C59E}"/>
              </a:ext>
            </a:extLst>
          </p:cNvPr>
          <p:cNvSpPr txBox="1">
            <a:spLocks/>
          </p:cNvSpPr>
          <p:nvPr/>
        </p:nvSpPr>
        <p:spPr>
          <a:xfrm>
            <a:off x="838200" y="854242"/>
            <a:ext cx="10975975" cy="57275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Writings by early European settlers in Algeria</a:t>
            </a:r>
            <a:r>
              <a:rPr lang="en-GB" sz="2400" b="1">
                <a:latin typeface="Calibri"/>
                <a:ea typeface="Times New Roman" panose="02020603050405020304" pitchFamily="18" charset="0"/>
                <a:cs typeface="Times New Roman"/>
              </a:rPr>
              <a:t> is largely silent on the presence of the indigenous Arab and Berber peoples</a:t>
            </a:r>
            <a:r>
              <a:rPr lang="en-GB" sz="2400">
                <a:latin typeface="Calibri"/>
                <a:ea typeface="Times New Roman" panose="02020603050405020304" pitchFamily="18" charset="0"/>
                <a:cs typeface="Times New Roman"/>
              </a:rPr>
              <a:t>, who often are present only in the margins. </a:t>
            </a:r>
          </a:p>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This is partly because a lack of formal education meant that the Arabs and Berbers were illiterate and </a:t>
            </a:r>
            <a:r>
              <a:rPr lang="en-GB" sz="2400" b="1">
                <a:latin typeface="Calibri"/>
                <a:ea typeface="Times New Roman" panose="02020603050405020304" pitchFamily="18" charset="0"/>
                <a:cs typeface="Times New Roman"/>
              </a:rPr>
              <a:t>did not keep written records </a:t>
            </a:r>
            <a:r>
              <a:rPr lang="en-GB" sz="2400">
                <a:latin typeface="Calibri"/>
                <a:ea typeface="Times New Roman" panose="02020603050405020304" pitchFamily="18" charset="0"/>
                <a:cs typeface="Times New Roman"/>
              </a:rPr>
              <a:t>but it also reflects a more sinister reality: the victims of French violence often </a:t>
            </a:r>
            <a:r>
              <a:rPr lang="en-GB" sz="2400" b="1">
                <a:latin typeface="Calibri"/>
                <a:ea typeface="Times New Roman" panose="02020603050405020304" pitchFamily="18" charset="0"/>
                <a:cs typeface="Times New Roman"/>
              </a:rPr>
              <a:t>did not survive</a:t>
            </a:r>
            <a:r>
              <a:rPr lang="en-GB" sz="2400">
                <a:latin typeface="Calibri"/>
                <a:ea typeface="Times New Roman" panose="02020603050405020304" pitchFamily="18" charset="0"/>
                <a:cs typeface="Times New Roman"/>
              </a:rPr>
              <a:t> to tell their stories. </a:t>
            </a:r>
            <a:endParaRPr lang="en-GB" sz="240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Literature therefore ignores the terrible consequences of France’s colonial policies for the indigenous populations.</a:t>
            </a:r>
          </a:p>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While they were less vulnerable to the diseases brought by the settlers than the natives of America or Australia, it is estimated that </a:t>
            </a:r>
            <a:r>
              <a:rPr lang="en-GB" sz="2400" b="1">
                <a:latin typeface="Calibri"/>
                <a:ea typeface="Times New Roman" panose="02020603050405020304" pitchFamily="18" charset="0"/>
                <a:cs typeface="Times New Roman"/>
              </a:rPr>
              <a:t>20-25% of the 4.2 million Muslim Algerians died in the mid-1860s </a:t>
            </a:r>
            <a:r>
              <a:rPr lang="en-GB" sz="2400">
                <a:latin typeface="Calibri"/>
                <a:ea typeface="Times New Roman" panose="02020603050405020304" pitchFamily="18" charset="0"/>
                <a:cs typeface="Times New Roman"/>
              </a:rPr>
              <a:t>as a direct result of the French seizing their lands in the previous decades.  </a:t>
            </a:r>
          </a:p>
          <a:p>
            <a:pPr marL="0" indent="0">
              <a:lnSpc>
                <a:spcPct val="100000"/>
              </a:lnSpc>
              <a:buFont typeface="Arial" panose="020B0604020202020204" pitchFamily="34" charset="0"/>
              <a:buNone/>
            </a:pPr>
            <a:endParaRPr lang="en-US" sz="2200" dirty="0"/>
          </a:p>
        </p:txBody>
      </p:sp>
      <p:sp>
        <p:nvSpPr>
          <p:cNvPr id="6" name="Rectangle 5">
            <a:extLst>
              <a:ext uri="{FF2B5EF4-FFF2-40B4-BE49-F238E27FC236}">
                <a16:creationId xmlns:a16="http://schemas.microsoft.com/office/drawing/2014/main" id="{E83AF106-3908-5984-B588-519F722ECCC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72488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93926F0-9175-3AEA-EE33-6D8CE4304FE5}"/>
              </a:ext>
            </a:extLst>
          </p:cNvPr>
          <p:cNvSpPr txBox="1">
            <a:spLocks/>
          </p:cNvSpPr>
          <p:nvPr/>
        </p:nvSpPr>
        <p:spPr>
          <a:xfrm>
            <a:off x="838200" y="1335505"/>
            <a:ext cx="10713309" cy="49279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t>The first injustice of empire was the </a:t>
            </a:r>
            <a:r>
              <a:rPr lang="en-US" sz="2400" b="1"/>
              <a:t>direct violence of invasion</a:t>
            </a:r>
            <a:r>
              <a:rPr lang="en-US" sz="2400"/>
              <a:t>. The French army led a brutal campaign of oppression which targeted both civilians and armed resistance. One notorious technique used in the early years of colonial conquest was the </a:t>
            </a:r>
            <a:r>
              <a:rPr lang="en-US" sz="2400" i="1"/>
              <a:t>enfumade </a:t>
            </a:r>
            <a:r>
              <a:rPr lang="en-US" sz="2400"/>
              <a:t>[the practice of suffocating with smoke], used notably in 1844 and 1845. </a:t>
            </a:r>
            <a:endParaRPr lang="en-US" sz="2400">
              <a:cs typeface="Calibri"/>
            </a:endParaRPr>
          </a:p>
          <a:p>
            <a:pPr marL="0" indent="0">
              <a:lnSpc>
                <a:spcPct val="100000"/>
              </a:lnSpc>
              <a:buFont typeface="Arial" panose="020B0604020202020204" pitchFamily="34" charset="0"/>
              <a:buNone/>
            </a:pPr>
            <a:r>
              <a:rPr lang="en-US" sz="2400"/>
              <a:t>In one infamous incident in 1845, Algerian resistance fighters took refuge in a cave near Dahra, in northern Algeria, along with 600 members of the Ouled Riah tribe who were fleeing the oncoming army. On 18 June 1845, French Lieutenant-Colonel Pélissier ordered fires to be set outside the mouth of the cave, suffocating all of those sheltering within. </a:t>
            </a:r>
            <a:endParaRPr lang="en-US" sz="2400">
              <a:cs typeface="Calibri"/>
            </a:endParaRPr>
          </a:p>
          <a:p>
            <a:pPr marL="0" indent="0">
              <a:buFont typeface="Arial" panose="020B0604020202020204" pitchFamily="34" charset="0"/>
              <a:buNone/>
            </a:pPr>
            <a:endParaRPr lang="en-US" sz="2200" dirty="0"/>
          </a:p>
        </p:txBody>
      </p:sp>
      <p:sp>
        <p:nvSpPr>
          <p:cNvPr id="4" name="Rectangle 3">
            <a:extLst>
              <a:ext uri="{FF2B5EF4-FFF2-40B4-BE49-F238E27FC236}">
                <a16:creationId xmlns:a16="http://schemas.microsoft.com/office/drawing/2014/main" id="{34F71E09-13AE-5F44-470B-AF2FF233C572}"/>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1199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DEAD7-087C-53BC-47BE-FCF097C77B5A}"/>
              </a:ext>
            </a:extLst>
          </p:cNvPr>
          <p:cNvSpPr>
            <a:spLocks noGrp="1"/>
          </p:cNvSpPr>
          <p:nvPr>
            <p:ph idx="1"/>
          </p:nvPr>
        </p:nvSpPr>
        <p:spPr>
          <a:xfrm>
            <a:off x="8458120" y="1228489"/>
            <a:ext cx="3053039" cy="3674981"/>
          </a:xfrm>
        </p:spPr>
        <p:txBody>
          <a:bodyPr>
            <a:normAutofit/>
          </a:bodyPr>
          <a:lstStyle/>
          <a:p>
            <a:pPr marL="0" indent="0">
              <a:spcAft>
                <a:spcPts val="1000"/>
              </a:spcAft>
              <a:buNone/>
            </a:pPr>
            <a:r>
              <a:rPr lang="en-GB" sz="3600" i="1" dirty="0">
                <a:effectLst/>
                <a:latin typeface="Calibri" panose="020F0502020204030204" pitchFamily="34" charset="0"/>
                <a:ea typeface="Times New Roman" panose="02020603050405020304" pitchFamily="18" charset="0"/>
                <a:cs typeface="Calibri" panose="020F0502020204030204" pitchFamily="34" charset="0"/>
              </a:rPr>
              <a:t>Les </a:t>
            </a:r>
            <a:r>
              <a:rPr lang="en-GB" sz="3600" i="1" dirty="0" err="1">
                <a:effectLst/>
                <a:latin typeface="Calibri" panose="020F0502020204030204" pitchFamily="34" charset="0"/>
                <a:ea typeface="Times New Roman" panose="02020603050405020304" pitchFamily="18" charset="0"/>
                <a:cs typeface="Calibri" panose="020F0502020204030204" pitchFamily="34" charset="0"/>
              </a:rPr>
              <a:t>Grottes</a:t>
            </a:r>
            <a:r>
              <a:rPr lang="en-GB" sz="3600" i="1" dirty="0">
                <a:effectLst/>
                <a:latin typeface="Calibri" panose="020F0502020204030204" pitchFamily="34" charset="0"/>
                <a:ea typeface="Times New Roman" panose="02020603050405020304" pitchFamily="18" charset="0"/>
                <a:cs typeface="Calibri" panose="020F0502020204030204" pitchFamily="34" charset="0"/>
              </a:rPr>
              <a:t> du </a:t>
            </a:r>
            <a:r>
              <a:rPr lang="en-GB" sz="3600" i="1" dirty="0" err="1">
                <a:effectLst/>
                <a:latin typeface="Calibri" panose="020F0502020204030204" pitchFamily="34" charset="0"/>
                <a:ea typeface="Times New Roman" panose="02020603050405020304" pitchFamily="18" charset="0"/>
                <a:cs typeface="Calibri" panose="020F0502020204030204" pitchFamily="34" charset="0"/>
              </a:rPr>
              <a:t>Dahra</a:t>
            </a:r>
            <a:endParaRPr lang="en-GB" sz="3600" i="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1000"/>
              </a:spcAft>
              <a:buNone/>
            </a:pPr>
            <a:r>
              <a:rPr lang="en-GB" sz="3600" dirty="0">
                <a:latin typeface="Calibri" panose="020F0502020204030204" pitchFamily="34" charset="0"/>
                <a:ea typeface="Times New Roman" panose="02020603050405020304" pitchFamily="18" charset="0"/>
                <a:cs typeface="Calibri" panose="020F0502020204030204" pitchFamily="34" charset="0"/>
              </a:rPr>
              <a:t>Tony </a:t>
            </a:r>
            <a:r>
              <a:rPr lang="en-GB" sz="3600" dirty="0" err="1">
                <a:latin typeface="Calibri" panose="020F0502020204030204" pitchFamily="34" charset="0"/>
                <a:ea typeface="Times New Roman" panose="02020603050405020304" pitchFamily="18" charset="0"/>
                <a:cs typeface="Calibri" panose="020F0502020204030204" pitchFamily="34" charset="0"/>
              </a:rPr>
              <a:t>Johannot</a:t>
            </a:r>
            <a:r>
              <a:rPr lang="en-GB" sz="3600" dirty="0">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spcAft>
                <a:spcPts val="1000"/>
              </a:spcAft>
              <a:buNone/>
            </a:pPr>
            <a:r>
              <a:rPr lang="en-GB" sz="3600" dirty="0">
                <a:effectLst/>
                <a:latin typeface="Calibri" panose="020F0502020204030204" pitchFamily="34" charset="0"/>
                <a:ea typeface="Times New Roman" panose="02020603050405020304" pitchFamily="18" charset="0"/>
                <a:cs typeface="Calibri" panose="020F0502020204030204" pitchFamily="34" charset="0"/>
              </a:rPr>
              <a:t>1845</a:t>
            </a:r>
          </a:p>
        </p:txBody>
      </p:sp>
      <p:sp>
        <p:nvSpPr>
          <p:cNvPr id="9" name="Freeform: Shape 8">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pic>
        <p:nvPicPr>
          <p:cNvPr id="2" name="Picture 3">
            <a:extLst>
              <a:ext uri="{FF2B5EF4-FFF2-40B4-BE49-F238E27FC236}">
                <a16:creationId xmlns:a16="http://schemas.microsoft.com/office/drawing/2014/main" id="{250A62A1-6132-86F3-497A-5F8DA93E914E}"/>
              </a:ext>
            </a:extLst>
          </p:cNvPr>
          <p:cNvPicPr>
            <a:picLocks noChangeAspect="1"/>
          </p:cNvPicPr>
          <p:nvPr/>
        </p:nvPicPr>
        <p:blipFill>
          <a:blip r:embed="rId2"/>
          <a:stretch>
            <a:fillRect/>
          </a:stretch>
        </p:blipFill>
        <p:spPr>
          <a:xfrm>
            <a:off x="581025" y="1016025"/>
            <a:ext cx="6981825" cy="4921199"/>
          </a:xfrm>
          <a:prstGeom prst="rect">
            <a:avLst/>
          </a:prstGeom>
        </p:spPr>
      </p:pic>
      <p:sp>
        <p:nvSpPr>
          <p:cNvPr id="5" name="Rectangle 4">
            <a:extLst>
              <a:ext uri="{FF2B5EF4-FFF2-40B4-BE49-F238E27FC236}">
                <a16:creationId xmlns:a16="http://schemas.microsoft.com/office/drawing/2014/main" id="{F6311282-CB76-4C4C-68D2-D9DD0AB039B5}"/>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1588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D93C-37DB-C056-751F-621439DD96B6}"/>
              </a:ext>
            </a:extLst>
          </p:cNvPr>
          <p:cNvSpPr>
            <a:spLocks noGrp="1"/>
          </p:cNvSpPr>
          <p:nvPr>
            <p:ph type="title"/>
          </p:nvPr>
        </p:nvSpPr>
        <p:spPr/>
        <p:txBody>
          <a:bodyPr/>
          <a:lstStyle/>
          <a:p>
            <a:r>
              <a:rPr lang="en-US" b="1" dirty="0">
                <a:solidFill>
                  <a:schemeClr val="accent2">
                    <a:lumMod val="75000"/>
                  </a:schemeClr>
                </a:solidFill>
              </a:rPr>
              <a:t>Witness accounts</a:t>
            </a:r>
          </a:p>
        </p:txBody>
      </p:sp>
      <p:sp>
        <p:nvSpPr>
          <p:cNvPr id="3" name="Content Placeholder 2">
            <a:extLst>
              <a:ext uri="{FF2B5EF4-FFF2-40B4-BE49-F238E27FC236}">
                <a16:creationId xmlns:a16="http://schemas.microsoft.com/office/drawing/2014/main" id="{65CABD70-BCCD-2CE6-F778-D0A6C57A1299}"/>
              </a:ext>
            </a:extLst>
          </p:cNvPr>
          <p:cNvSpPr>
            <a:spLocks noGrp="1"/>
          </p:cNvSpPr>
          <p:nvPr>
            <p:ph idx="1"/>
          </p:nvPr>
        </p:nvSpPr>
        <p:spPr>
          <a:xfrm>
            <a:off x="838200" y="1690688"/>
            <a:ext cx="10713309" cy="3582044"/>
          </a:xfrm>
        </p:spPr>
        <p:txBody>
          <a:bodyPr vert="horz" lIns="91440" tIns="45720" rIns="91440" bIns="45720" rtlCol="0" anchor="t">
            <a:noAutofit/>
          </a:bodyPr>
          <a:lstStyle/>
          <a:p>
            <a:pPr marL="0" indent="0">
              <a:lnSpc>
                <a:spcPct val="100000"/>
              </a:lnSpc>
              <a:buNone/>
            </a:pPr>
            <a:r>
              <a:rPr lang="en-GB" dirty="0">
                <a:effectLst/>
                <a:latin typeface="Calibri"/>
                <a:ea typeface="Times New Roman" panose="02020603050405020304" pitchFamily="18" charset="0"/>
                <a:cs typeface="Times New Roman"/>
              </a:rPr>
              <a:t>The </a:t>
            </a:r>
            <a:r>
              <a:rPr lang="en-GB" i="1" dirty="0" err="1">
                <a:latin typeface="Calibri"/>
                <a:ea typeface="Times New Roman" panose="02020603050405020304" pitchFamily="18" charset="0"/>
                <a:cs typeface="Times New Roman"/>
              </a:rPr>
              <a:t>enfumades</a:t>
            </a:r>
            <a:r>
              <a:rPr lang="en-GB" dirty="0">
                <a:latin typeface="Calibri"/>
                <a:ea typeface="Times New Roman" panose="02020603050405020304" pitchFamily="18" charset="0"/>
                <a:cs typeface="Times New Roman"/>
              </a:rPr>
              <a:t> </a:t>
            </a:r>
            <a:r>
              <a:rPr lang="en-GB" dirty="0">
                <a:effectLst/>
                <a:latin typeface="Calibri"/>
                <a:ea typeface="Times New Roman" panose="02020603050405020304" pitchFamily="18" charset="0"/>
                <a:cs typeface="Times New Roman"/>
              </a:rPr>
              <a:t>became a symbol of the brutality of the French invasion and a strong rallying point for Algerian resistance in the following century of colonial rule. However, the few contemporary records of the practice were</a:t>
            </a:r>
            <a:r>
              <a:rPr lang="en-GB" b="1" dirty="0">
                <a:effectLst/>
                <a:latin typeface="Calibri"/>
                <a:ea typeface="Times New Roman" panose="02020603050405020304" pitchFamily="18" charset="0"/>
                <a:cs typeface="Times New Roman"/>
              </a:rPr>
              <a:t> written from the perspectives of the French bystanders</a:t>
            </a:r>
            <a:r>
              <a:rPr lang="en-GB" dirty="0">
                <a:effectLst/>
                <a:latin typeface="Calibri"/>
                <a:ea typeface="Times New Roman" panose="02020603050405020304" pitchFamily="18" charset="0"/>
                <a:cs typeface="Times New Roman"/>
              </a:rPr>
              <a:t> who wrote witness accounts of the atrocities.</a:t>
            </a:r>
          </a:p>
          <a:p>
            <a:pPr marL="0" indent="0">
              <a:lnSpc>
                <a:spcPct val="100000"/>
              </a:lnSpc>
              <a:buNone/>
            </a:pPr>
            <a:endParaRPr lang="en-GB"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r>
              <a:rPr lang="en-GB" sz="3200" i="1" dirty="0">
                <a:solidFill>
                  <a:schemeClr val="accent2">
                    <a:lumMod val="75000"/>
                  </a:schemeClr>
                </a:solidFill>
                <a:effectLst/>
                <a:latin typeface="Calibri"/>
                <a:ea typeface="Times New Roman" panose="02020603050405020304" pitchFamily="18" charset="0"/>
                <a:cs typeface="Times New Roman"/>
              </a:rPr>
              <a:t>Why might that be?</a:t>
            </a:r>
            <a:r>
              <a:rPr lang="en-GB" sz="3200" i="1" dirty="0">
                <a:solidFill>
                  <a:schemeClr val="accent2">
                    <a:lumMod val="75000"/>
                  </a:schemeClr>
                </a:solidFill>
                <a:latin typeface="Calibri"/>
                <a:ea typeface="Times New Roman" panose="02020603050405020304" pitchFamily="18" charset="0"/>
                <a:cs typeface="Times New Roman"/>
              </a:rPr>
              <a:t>  </a:t>
            </a:r>
            <a:endParaRPr lang="en-GB" sz="3200" dirty="0">
              <a:solidFill>
                <a:schemeClr val="accent2">
                  <a:lumMod val="75000"/>
                </a:schemeClr>
              </a:solidFill>
              <a:effectLst/>
              <a:latin typeface="Calibri"/>
              <a:ea typeface="Times New Roman" panose="02020603050405020304" pitchFamily="18" charset="0"/>
              <a:cs typeface="Times New Roman"/>
            </a:endParaRPr>
          </a:p>
        </p:txBody>
      </p:sp>
      <p:sp>
        <p:nvSpPr>
          <p:cNvPr id="5" name="Rectangle 4">
            <a:extLst>
              <a:ext uri="{FF2B5EF4-FFF2-40B4-BE49-F238E27FC236}">
                <a16:creationId xmlns:a16="http://schemas.microsoft.com/office/drawing/2014/main" id="{BE1A44CF-932A-1CD4-2FDF-D9BE80F04E26}"/>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00081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DEAD7-087C-53BC-47BE-FCF097C77B5A}"/>
              </a:ext>
            </a:extLst>
          </p:cNvPr>
          <p:cNvSpPr>
            <a:spLocks noGrp="1"/>
          </p:cNvSpPr>
          <p:nvPr>
            <p:ph idx="1"/>
          </p:nvPr>
        </p:nvSpPr>
        <p:spPr>
          <a:xfrm>
            <a:off x="8458120" y="1228489"/>
            <a:ext cx="3053039" cy="3674981"/>
          </a:xfrm>
        </p:spPr>
        <p:txBody>
          <a:bodyPr vert="horz" lIns="91440" tIns="45720" rIns="91440" bIns="45720" rtlCol="0" anchor="t">
            <a:normAutofit/>
          </a:bodyPr>
          <a:lstStyle/>
          <a:p>
            <a:pPr marL="0" indent="0">
              <a:lnSpc>
                <a:spcPct val="100000"/>
              </a:lnSpc>
              <a:spcAft>
                <a:spcPts val="1000"/>
              </a:spcAft>
              <a:buNone/>
            </a:pPr>
            <a:r>
              <a:rPr lang="en-GB" i="1" dirty="0" err="1">
                <a:effectLst/>
                <a:latin typeface="Calibri" panose="020F0502020204030204" pitchFamily="34" charset="0"/>
                <a:ea typeface="Times New Roman" panose="02020603050405020304" pitchFamily="18" charset="0"/>
                <a:cs typeface="Calibri" panose="020F0502020204030204" pitchFamily="34" charset="0"/>
              </a:rPr>
              <a:t>L'amour</a:t>
            </a:r>
            <a:r>
              <a:rPr lang="en-GB" i="1" dirty="0">
                <a:effectLst/>
                <a:latin typeface="Calibri" panose="020F0502020204030204" pitchFamily="34" charset="0"/>
                <a:ea typeface="Times New Roman" panose="02020603050405020304" pitchFamily="18" charset="0"/>
                <a:cs typeface="Calibri" panose="020F0502020204030204" pitchFamily="34" charset="0"/>
              </a:rPr>
              <a:t>, la fantasia </a:t>
            </a:r>
          </a:p>
          <a:p>
            <a:pPr marL="0" indent="0">
              <a:lnSpc>
                <a:spcPct val="100000"/>
              </a:lnSpc>
              <a:spcAft>
                <a:spcPts val="1000"/>
              </a:spcAft>
              <a:buNone/>
            </a:pPr>
            <a:r>
              <a:rPr lang="en-GB" dirty="0">
                <a:latin typeface="Calibri"/>
                <a:ea typeface="Times New Roman" panose="02020603050405020304" pitchFamily="18" charset="0"/>
                <a:cs typeface="Calibri"/>
              </a:rPr>
              <a:t>Assia Djebar</a:t>
            </a:r>
            <a:r>
              <a:rPr lang="en-GB" i="1" dirty="0">
                <a:latin typeface="Calibri"/>
                <a:ea typeface="Times New Roman" panose="02020603050405020304" pitchFamily="18" charset="0"/>
                <a:cs typeface="Calibri"/>
              </a:rPr>
              <a:t> </a:t>
            </a:r>
            <a:r>
              <a:rPr lang="en-GB" dirty="0">
                <a:effectLst/>
                <a:latin typeface="Calibri"/>
                <a:ea typeface="Times New Roman" panose="02020603050405020304" pitchFamily="18" charset="0"/>
                <a:cs typeface="Calibri"/>
              </a:rPr>
              <a:t>1985</a:t>
            </a:r>
            <a:r>
              <a:rPr lang="en-GB" dirty="0">
                <a:latin typeface="Calibri"/>
                <a:ea typeface="Times New Roman" panose="02020603050405020304" pitchFamily="18" charset="0"/>
                <a:cs typeface="Calibri"/>
              </a:rPr>
              <a:t> </a:t>
            </a:r>
            <a:endParaRPr lang="en-GB"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Aft>
                <a:spcPts val="1000"/>
              </a:spcAft>
              <a:buNone/>
            </a:pPr>
            <a:endParaRPr lang="en-GB"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9" name="Freeform: Shape 8">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pic>
        <p:nvPicPr>
          <p:cNvPr id="2" name="Picture4">
            <a:extLst>
              <a:ext uri="{FF2B5EF4-FFF2-40B4-BE49-F238E27FC236}">
                <a16:creationId xmlns:a16="http://schemas.microsoft.com/office/drawing/2014/main" id="{E6199B5E-2AAB-BFFB-866C-85BD592E6642}"/>
              </a:ext>
            </a:extLst>
          </p:cNvPr>
          <p:cNvPicPr>
            <a:picLocks noChangeAspect="1"/>
          </p:cNvPicPr>
          <p:nvPr/>
        </p:nvPicPr>
        <p:blipFill>
          <a:blip r:embed="rId4" cstate="print"/>
          <a:stretch>
            <a:fillRect/>
          </a:stretch>
        </p:blipFill>
        <p:spPr>
          <a:xfrm>
            <a:off x="692785" y="842926"/>
            <a:ext cx="5080953" cy="5172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46F7D5BE-F922-FE4D-728C-369DA9B98485}"/>
              </a:ext>
            </a:extLst>
          </p:cNvPr>
          <p:cNvSpPr txBox="1"/>
          <p:nvPr/>
        </p:nvSpPr>
        <p:spPr>
          <a:xfrm>
            <a:off x="6143624" y="4152390"/>
            <a:ext cx="56197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accent2">
                    <a:lumMod val="75000"/>
                  </a:schemeClr>
                </a:solidFill>
                <a:ea typeface="+mn-lt"/>
                <a:cs typeface="+mn-lt"/>
              </a:rPr>
              <a:t>Why would there be few records left by the Arabs involved in the </a:t>
            </a:r>
            <a:r>
              <a:rPr lang="en-GB" sz="2400" i="1" dirty="0" err="1">
                <a:solidFill>
                  <a:schemeClr val="accent2">
                    <a:lumMod val="75000"/>
                  </a:schemeClr>
                </a:solidFill>
                <a:ea typeface="+mn-lt"/>
                <a:cs typeface="+mn-lt"/>
              </a:rPr>
              <a:t>enfumade</a:t>
            </a:r>
            <a:r>
              <a:rPr lang="en-GB" sz="2400" dirty="0">
                <a:solidFill>
                  <a:schemeClr val="accent2">
                    <a:lumMod val="75000"/>
                  </a:schemeClr>
                </a:solidFill>
                <a:ea typeface="+mn-lt"/>
                <a:cs typeface="+mn-lt"/>
              </a:rPr>
              <a:t>?</a:t>
            </a:r>
            <a:endParaRPr lang="en-US" sz="2400" dirty="0">
              <a:solidFill>
                <a:schemeClr val="accent2">
                  <a:lumMod val="75000"/>
                </a:schemeClr>
              </a:solidFill>
              <a:ea typeface="+mn-lt"/>
              <a:cs typeface="+mn-lt"/>
            </a:endParaRPr>
          </a:p>
          <a:p>
            <a:endParaRPr lang="en-GB" sz="2400" dirty="0">
              <a:solidFill>
                <a:schemeClr val="accent2">
                  <a:lumMod val="75000"/>
                </a:schemeClr>
              </a:solidFill>
              <a:ea typeface="+mn-lt"/>
              <a:cs typeface="+mn-lt"/>
            </a:endParaRPr>
          </a:p>
          <a:p>
            <a:r>
              <a:rPr lang="en-GB" sz="2400" dirty="0">
                <a:ea typeface="+mn-lt"/>
                <a:cs typeface="+mn-lt"/>
              </a:rPr>
              <a:t>Remember that most Arabs and Berbers were illiterate, and that most of those trapped in the caves did not survive.</a:t>
            </a:r>
            <a:endParaRPr lang="en-US" sz="2000" b="1" dirty="0">
              <a:cs typeface="Calibri"/>
            </a:endParaRPr>
          </a:p>
        </p:txBody>
      </p:sp>
      <p:pic>
        <p:nvPicPr>
          <p:cNvPr id="6" name="Audio 5">
            <a:hlinkClick r:id="" action="ppaction://media"/>
            <a:extLst>
              <a:ext uri="{FF2B5EF4-FFF2-40B4-BE49-F238E27FC236}">
                <a16:creationId xmlns:a16="http://schemas.microsoft.com/office/drawing/2014/main" id="{454C8D83-FAFC-0EA0-49FD-AFDD50D1D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2770" y="3029252"/>
            <a:ext cx="812800" cy="812800"/>
          </a:xfrm>
          <a:prstGeom prst="rect">
            <a:avLst/>
          </a:prstGeom>
        </p:spPr>
      </p:pic>
      <p:sp>
        <p:nvSpPr>
          <p:cNvPr id="7" name="Rectangle 6">
            <a:extLst>
              <a:ext uri="{FF2B5EF4-FFF2-40B4-BE49-F238E27FC236}">
                <a16:creationId xmlns:a16="http://schemas.microsoft.com/office/drawing/2014/main" id="{605914EF-BBBB-6E94-1953-854660F03421}"/>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465141771"/>
      </p:ext>
    </p:extLst>
  </p:cSld>
  <p:clrMapOvr>
    <a:masterClrMapping/>
  </p:clrMapOvr>
  <mc:AlternateContent xmlns:mc="http://schemas.openxmlformats.org/markup-compatibility/2006" xmlns:p14="http://schemas.microsoft.com/office/powerpoint/2010/main">
    <mc:Choice Requires="p14">
      <p:transition spd="slow" p14:dur="2000" advTm="23565"/>
    </mc:Choice>
    <mc:Fallback xmlns="">
      <p:transition spd="slow" advTm="2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normAutofit/>
          </a:bodyPr>
          <a:lstStyle/>
          <a:p>
            <a:r>
              <a:rPr lang="en-GB" sz="4400" b="1" dirty="0" err="1">
                <a:solidFill>
                  <a:schemeClr val="accent2">
                    <a:lumMod val="75000"/>
                  </a:schemeClr>
                </a:solidFill>
                <a:effectLst/>
                <a:ea typeface="Times New Roman" panose="02020603050405020304" pitchFamily="18" charset="0"/>
                <a:cs typeface="Times New Roman" panose="02020603050405020304" pitchFamily="18" charset="0"/>
              </a:rPr>
              <a:t>Assia</a:t>
            </a:r>
            <a:r>
              <a:rPr lang="en-GB" sz="4400" b="1" dirty="0">
                <a:solidFill>
                  <a:schemeClr val="accent2">
                    <a:lumMod val="75000"/>
                  </a:schemeClr>
                </a:solidFill>
                <a:effectLst/>
                <a:ea typeface="Times New Roman" panose="02020603050405020304" pitchFamily="18" charset="0"/>
                <a:cs typeface="Times New Roman" panose="02020603050405020304" pitchFamily="18" charset="0"/>
              </a:rPr>
              <a:t> Djebar</a:t>
            </a:r>
            <a:endParaRPr lang="en-US" b="1" dirty="0">
              <a:solidFill>
                <a:schemeClr val="accent2">
                  <a:lumMod val="75000"/>
                </a:schemeClr>
              </a:solidFill>
            </a:endParaRP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431900"/>
            <a:ext cx="10896600" cy="4971965"/>
          </a:xfrm>
        </p:spPr>
        <p:txBody>
          <a:bodyPr vert="horz" lIns="91440" tIns="45720" rIns="91440" bIns="45720" rtlCol="0" anchor="t">
            <a:normAutofit fontScale="85000" lnSpcReduction="10000"/>
          </a:bodyPr>
          <a:lstStyle/>
          <a:p>
            <a:pPr>
              <a:lnSpc>
                <a:spcPct val="100000"/>
              </a:lnSpc>
            </a:pPr>
            <a:r>
              <a:rPr lang="en-GB" sz="3200" dirty="0">
                <a:effectLst/>
                <a:latin typeface="Calibri"/>
                <a:ea typeface="Times New Roman" panose="02020603050405020304" pitchFamily="18" charset="0"/>
                <a:cs typeface="Times New Roman"/>
              </a:rPr>
              <a:t>In her novel, </a:t>
            </a:r>
            <a:r>
              <a:rPr lang="en-GB" sz="3200" i="1" dirty="0">
                <a:effectLst/>
                <a:latin typeface="Calibri"/>
                <a:ea typeface="Times New Roman" panose="02020603050405020304" pitchFamily="18" charset="0"/>
                <a:cs typeface="Times New Roman"/>
              </a:rPr>
              <a:t>L'Amour, la fantasia</a:t>
            </a:r>
            <a:r>
              <a:rPr lang="en-GB" sz="3200" dirty="0">
                <a:effectLst/>
                <a:latin typeface="Calibri"/>
                <a:ea typeface="Times New Roman" panose="02020603050405020304" pitchFamily="18" charset="0"/>
                <a:cs typeface="Times New Roman"/>
              </a:rPr>
              <a:t> (1985) the Algerian writer and filmmaker, Assia Djebar, grapples with the </a:t>
            </a:r>
            <a:r>
              <a:rPr lang="en-GB" sz="3200" dirty="0">
                <a:latin typeface="Calibri"/>
                <a:ea typeface="Times New Roman" panose="02020603050405020304" pitchFamily="18" charset="0"/>
                <a:cs typeface="Times New Roman"/>
              </a:rPr>
              <a:t>limitations</a:t>
            </a:r>
            <a:r>
              <a:rPr lang="en-GB" sz="3200" dirty="0">
                <a:effectLst/>
                <a:latin typeface="Calibri"/>
                <a:ea typeface="Times New Roman" panose="02020603050405020304" pitchFamily="18" charset="0"/>
                <a:cs typeface="Times New Roman"/>
              </a:rPr>
              <a:t> of a historical narrative</a:t>
            </a:r>
            <a:r>
              <a:rPr lang="en-GB" sz="3200" dirty="0">
                <a:latin typeface="Calibri"/>
                <a:ea typeface="Times New Roman" panose="02020603050405020304" pitchFamily="18" charset="0"/>
                <a:cs typeface="Times New Roman"/>
              </a:rPr>
              <a:t> </a:t>
            </a:r>
            <a:r>
              <a:rPr lang="en-GB" sz="3200" dirty="0">
                <a:effectLst/>
                <a:latin typeface="Calibri"/>
                <a:ea typeface="Times New Roman" panose="02020603050405020304" pitchFamily="18" charset="0"/>
                <a:cs typeface="Times New Roman"/>
              </a:rPr>
              <a:t> dominated by the accounts of the conquerors. This is because only French sources are available to tell the history of the invasion of Algeria. To counter this, in the novel she recounts the Dahra</a:t>
            </a:r>
            <a:r>
              <a:rPr lang="en-GB" sz="3200" i="1" dirty="0">
                <a:effectLst/>
                <a:latin typeface="Calibri"/>
                <a:ea typeface="Times New Roman" panose="02020603050405020304" pitchFamily="18" charset="0"/>
                <a:cs typeface="Times New Roman"/>
              </a:rPr>
              <a:t> </a:t>
            </a:r>
            <a:r>
              <a:rPr lang="en-GB" sz="3200" i="1" dirty="0" err="1">
                <a:effectLst/>
                <a:latin typeface="Calibri"/>
                <a:ea typeface="Times New Roman" panose="02020603050405020304" pitchFamily="18" charset="0"/>
                <a:cs typeface="Times New Roman"/>
              </a:rPr>
              <a:t>enfumade</a:t>
            </a:r>
            <a:r>
              <a:rPr lang="en-GB" sz="3200" dirty="0">
                <a:effectLst/>
                <a:latin typeface="Calibri"/>
                <a:ea typeface="Times New Roman" panose="02020603050405020304" pitchFamily="18" charset="0"/>
                <a:cs typeface="Times New Roman"/>
              </a:rPr>
              <a:t> from a range of different perspectives. </a:t>
            </a:r>
          </a:p>
          <a:p>
            <a:pPr>
              <a:lnSpc>
                <a:spcPct val="100000"/>
              </a:lnSpc>
            </a:pPr>
            <a:r>
              <a:rPr lang="en-GB" sz="3200" dirty="0">
                <a:effectLst/>
                <a:latin typeface="Calibri"/>
                <a:ea typeface="Times New Roman" panose="02020603050405020304" pitchFamily="18" charset="0"/>
                <a:cs typeface="Times New Roman"/>
              </a:rPr>
              <a:t>Djebar describes how </a:t>
            </a:r>
            <a:r>
              <a:rPr lang="en-GB" sz="3200" dirty="0" err="1">
                <a:effectLst/>
                <a:latin typeface="Calibri"/>
                <a:ea typeface="Times New Roman" panose="02020603050405020304" pitchFamily="18" charset="0"/>
                <a:cs typeface="Times New Roman"/>
              </a:rPr>
              <a:t>Pélissier's</a:t>
            </a:r>
            <a:r>
              <a:rPr lang="en-GB" sz="3200" dirty="0">
                <a:effectLst/>
                <a:latin typeface="Calibri"/>
                <a:ea typeface="Times New Roman" panose="02020603050405020304" pitchFamily="18" charset="0"/>
                <a:cs typeface="Times New Roman"/>
              </a:rPr>
              <a:t> soldiers were guided by a rival Arab tribe to follow the inhabitants of the Ouled Riah tribe as they took refuge in the Dahra caves, and how they surrounded them and built large fires. Then she changes approach and focuses on two eye-witness accounts, one of a Spanish officer serving in the army, and the other an anonymous soldier who wrote of the </a:t>
            </a:r>
            <a:r>
              <a:rPr lang="en-GB" sz="3200" i="1" dirty="0" err="1">
                <a:effectLst/>
                <a:latin typeface="Calibri"/>
                <a:ea typeface="Times New Roman" panose="02020603050405020304" pitchFamily="18" charset="0"/>
                <a:cs typeface="Times New Roman"/>
              </a:rPr>
              <a:t>enfumade</a:t>
            </a:r>
            <a:r>
              <a:rPr lang="en-GB" sz="3200" i="1" dirty="0">
                <a:effectLst/>
                <a:latin typeface="Calibri"/>
                <a:ea typeface="Times New Roman" panose="02020603050405020304" pitchFamily="18" charset="0"/>
                <a:cs typeface="Times New Roman"/>
              </a:rPr>
              <a:t> </a:t>
            </a:r>
            <a:r>
              <a:rPr lang="en-GB" sz="3200" dirty="0">
                <a:effectLst/>
                <a:latin typeface="Calibri"/>
                <a:ea typeface="Times New Roman" panose="02020603050405020304" pitchFamily="18" charset="0"/>
                <a:cs typeface="Times New Roman"/>
              </a:rPr>
              <a:t>in letters home. </a:t>
            </a:r>
          </a:p>
          <a:p>
            <a:pPr marL="0" indent="0">
              <a:lnSpc>
                <a:spcPct val="110000"/>
              </a:lnSpc>
              <a:buNone/>
            </a:pPr>
            <a:endParaRPr lang="en-GB"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6232C4A-2245-0AA9-3F9C-4AA6C7F27AFC}"/>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432614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8136c12-97fd-45a7-a8db-fab4899afe62" xsi:nil="true"/>
    <lcf76f155ced4ddcb4097134ff3c332f xmlns="817de3ee-5c03-41f9-b65b-0ad9bc41fe7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E2D35551FD50429AA8A2CDC4ED3BA5" ma:contentTypeVersion="14" ma:contentTypeDescription="Create a new document." ma:contentTypeScope="" ma:versionID="bafee470b9f9fe05c6cc607d2e408aae">
  <xsd:schema xmlns:xsd="http://www.w3.org/2001/XMLSchema" xmlns:xs="http://www.w3.org/2001/XMLSchema" xmlns:p="http://schemas.microsoft.com/office/2006/metadata/properties" xmlns:ns2="817de3ee-5c03-41f9-b65b-0ad9bc41fe71" xmlns:ns3="68136c12-97fd-45a7-a8db-fab4899afe62" targetNamespace="http://schemas.microsoft.com/office/2006/metadata/properties" ma:root="true" ma:fieldsID="0125b77ae0d6e303249f67eb00123f46" ns2:_="" ns3:_="">
    <xsd:import namespace="817de3ee-5c03-41f9-b65b-0ad9bc41fe71"/>
    <xsd:import namespace="68136c12-97fd-45a7-a8db-fab4899af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7de3ee-5c03-41f9-b65b-0ad9bc41f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136c12-97fd-45a7-a8db-fab4899afe6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8c623ee-988a-4973-a199-1d372e64c008}" ma:internalName="TaxCatchAll" ma:showField="CatchAllData" ma:web="68136c12-97fd-45a7-a8db-fab4899afe6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FB9E56-9F1A-4EA1-B74A-5BAFA91831E0}">
  <ds:schemaRefs>
    <ds:schemaRef ds:uri="http://schemas.microsoft.com/sharepoint/v3/contenttype/forms"/>
  </ds:schemaRefs>
</ds:datastoreItem>
</file>

<file path=customXml/itemProps2.xml><?xml version="1.0" encoding="utf-8"?>
<ds:datastoreItem xmlns:ds="http://schemas.openxmlformats.org/officeDocument/2006/customXml" ds:itemID="{34FB8104-3DD6-4264-B890-FA7D8CBFF6B6}">
  <ds:schemaRefs>
    <ds:schemaRef ds:uri="http://schemas.microsoft.com/office/2006/metadata/properties"/>
    <ds:schemaRef ds:uri="http://schemas.microsoft.com/office/infopath/2007/PartnerControls"/>
    <ds:schemaRef ds:uri="68136c12-97fd-45a7-a8db-fab4899afe62"/>
    <ds:schemaRef ds:uri="817de3ee-5c03-41f9-b65b-0ad9bc41fe71"/>
  </ds:schemaRefs>
</ds:datastoreItem>
</file>

<file path=customXml/itemProps3.xml><?xml version="1.0" encoding="utf-8"?>
<ds:datastoreItem xmlns:ds="http://schemas.openxmlformats.org/officeDocument/2006/customXml" ds:itemID="{23D93DDA-B805-47BA-BC86-309AAD952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7de3ee-5c03-41f9-b65b-0ad9bc41fe71"/>
    <ds:schemaRef ds:uri="68136c12-97fd-45a7-a8db-fab4899af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e8d09f7-cc79-4ccb-9149-a4238dd17422}" enabled="0" method="" siteId="{4e8d09f7-cc79-4ccb-9149-a4238dd17422}" removed="1"/>
</clbl:labelList>
</file>

<file path=docProps/app.xml><?xml version="1.0" encoding="utf-8"?>
<Properties xmlns="http://schemas.openxmlformats.org/officeDocument/2006/extended-properties" xmlns:vt="http://schemas.openxmlformats.org/officeDocument/2006/docPropsVTypes">
  <TotalTime>529</TotalTime>
  <Words>3443</Words>
  <Application>Microsoft Office PowerPoint</Application>
  <PresentationFormat>Widescreen</PresentationFormat>
  <Paragraphs>167</Paragraphs>
  <Slides>34</Slides>
  <Notes>0</Notes>
  <HiddenSlides>0</HiddenSlides>
  <MMClips>3</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Remembering Empire</vt:lpstr>
      <vt:lpstr>Invasion: The Sword</vt:lpstr>
      <vt:lpstr>This session</vt:lpstr>
      <vt:lpstr>PowerPoint Presentation</vt:lpstr>
      <vt:lpstr>PowerPoint Presentation</vt:lpstr>
      <vt:lpstr>PowerPoint Presentation</vt:lpstr>
      <vt:lpstr>Witness accounts</vt:lpstr>
      <vt:lpstr>PowerPoint Presentation</vt:lpstr>
      <vt:lpstr>Assia Djebar</vt:lpstr>
      <vt:lpstr>Pélissier</vt:lpstr>
      <vt:lpstr>PowerPoint Presentation</vt:lpstr>
      <vt:lpstr>Discuss</vt:lpstr>
      <vt:lpstr>Competitive victimhood</vt:lpstr>
      <vt:lpstr>Discuss</vt:lpstr>
      <vt:lpstr>Invasion: The Plough</vt:lpstr>
      <vt:lpstr>Albert Camus</vt:lpstr>
      <vt:lpstr>PowerPoint Presentation</vt:lpstr>
      <vt:lpstr>PowerPoint Presentation</vt:lpstr>
      <vt:lpstr>PowerPoint Presentation</vt:lpstr>
      <vt:lpstr>PowerPoint Presentation</vt:lpstr>
      <vt:lpstr>Discuss</vt:lpstr>
      <vt:lpstr>Discuss your answers</vt:lpstr>
      <vt:lpstr>Settler life in Algeria</vt:lpstr>
      <vt:lpstr>Settler life in Algeria</vt:lpstr>
      <vt:lpstr>Discuss</vt:lpstr>
      <vt:lpstr>Discuss your answers</vt:lpstr>
      <vt:lpstr>Test your knowledge!</vt:lpstr>
      <vt:lpstr>Test your knowledge!</vt:lpstr>
      <vt:lpstr>Test your knowledge!</vt:lpstr>
      <vt:lpstr>Test your knowledge!</vt:lpstr>
      <vt:lpstr>Scottish settlers</vt:lpstr>
      <vt:lpstr>PowerPoint Presentation</vt:lpstr>
      <vt:lpstr>Discuss</vt:lpstr>
      <vt:lpstr>Key points from this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Remembering Empire</dc:title>
  <dc:creator>Harris, Ashley Dr (Literature &amp; Langs)</dc:creator>
  <cp:lastModifiedBy>Fiona Barclay</cp:lastModifiedBy>
  <cp:revision>297</cp:revision>
  <dcterms:created xsi:type="dcterms:W3CDTF">2023-03-13T15:00:08Z</dcterms:created>
  <dcterms:modified xsi:type="dcterms:W3CDTF">2023-05-07T14:49:49Z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0x01010058E2D35551FD50429AA8A2CDC4ED3BA5</vt:lpwstr>
  </property>
  <property fmtid="{D5CDD505-2E9C-101B-9397-08002B2CF9AE}" pid="3" name="MediaServiceImageTags">
    <vt:lpwstr/>
  </property>
</Properties>
</file>