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4"/>
  </p:sldMasterIdLst>
  <p:notesMasterIdLst>
    <p:notesMasterId r:id="rId27"/>
  </p:notesMasterIdLst>
  <p:sldIdLst>
    <p:sldId id="256" r:id="rId5"/>
    <p:sldId id="259" r:id="rId6"/>
    <p:sldId id="261" r:id="rId7"/>
    <p:sldId id="267" r:id="rId8"/>
    <p:sldId id="287" r:id="rId9"/>
    <p:sldId id="270" r:id="rId10"/>
    <p:sldId id="293" r:id="rId11"/>
    <p:sldId id="286" r:id="rId12"/>
    <p:sldId id="301" r:id="rId13"/>
    <p:sldId id="302" r:id="rId14"/>
    <p:sldId id="303" r:id="rId15"/>
    <p:sldId id="289" r:id="rId16"/>
    <p:sldId id="290" r:id="rId17"/>
    <p:sldId id="291" r:id="rId18"/>
    <p:sldId id="299" r:id="rId19"/>
    <p:sldId id="297" r:id="rId20"/>
    <p:sldId id="298" r:id="rId21"/>
    <p:sldId id="295" r:id="rId22"/>
    <p:sldId id="304" r:id="rId23"/>
    <p:sldId id="294" r:id="rId24"/>
    <p:sldId id="292" r:id="rId25"/>
    <p:sldId id="30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DE7447-90DD-61BE-1071-DF4281789FF7}" v="2001" dt="2023-04-11T17:04:35.275"/>
    <p1510:client id="{B9FB4D06-F06E-CE16-8945-15FF5B5F44C1}" v="4" dt="2023-05-01T08:37:20.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6"/>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Barclay" userId="S::fb10@stir.ac.uk::1a9de9fe-3dd9-46c7-90de-ddfb8131350a" providerId="AD" clId="Web-{4DDE7447-90DD-61BE-1071-DF4281789FF7}"/>
    <pc:docChg chg="addSld modSld">
      <pc:chgData name="Fiona Barclay" userId="S::fb10@stir.ac.uk::1a9de9fe-3dd9-46c7-90de-ddfb8131350a" providerId="AD" clId="Web-{4DDE7447-90DD-61BE-1071-DF4281789FF7}" dt="2023-04-11T17:04:34.635" v="2012" actId="20577"/>
      <pc:docMkLst>
        <pc:docMk/>
      </pc:docMkLst>
      <pc:sldChg chg="modSp">
        <pc:chgData name="Fiona Barclay" userId="S::fb10@stir.ac.uk::1a9de9fe-3dd9-46c7-90de-ddfb8131350a" providerId="AD" clId="Web-{4DDE7447-90DD-61BE-1071-DF4281789FF7}" dt="2023-04-11T15:10:17.519" v="15" actId="20577"/>
        <pc:sldMkLst>
          <pc:docMk/>
          <pc:sldMk cId="1195158445" sldId="256"/>
        </pc:sldMkLst>
        <pc:spChg chg="mod">
          <ac:chgData name="Fiona Barclay" userId="S::fb10@stir.ac.uk::1a9de9fe-3dd9-46c7-90de-ddfb8131350a" providerId="AD" clId="Web-{4DDE7447-90DD-61BE-1071-DF4281789FF7}" dt="2023-04-11T15:10:17.519" v="15" actId="20577"/>
          <ac:spMkLst>
            <pc:docMk/>
            <pc:sldMk cId="1195158445" sldId="256"/>
            <ac:spMk id="3" creationId="{BC49A7CA-EF4E-5C73-EBC6-047EF25976FA}"/>
          </ac:spMkLst>
        </pc:spChg>
      </pc:sldChg>
      <pc:sldChg chg="modSp">
        <pc:chgData name="Fiona Barclay" userId="S::fb10@stir.ac.uk::1a9de9fe-3dd9-46c7-90de-ddfb8131350a" providerId="AD" clId="Web-{4DDE7447-90DD-61BE-1071-DF4281789FF7}" dt="2023-04-11T15:10:30.598" v="19" actId="20577"/>
        <pc:sldMkLst>
          <pc:docMk/>
          <pc:sldMk cId="3731767248" sldId="259"/>
        </pc:sldMkLst>
        <pc:spChg chg="mod">
          <ac:chgData name="Fiona Barclay" userId="S::fb10@stir.ac.uk::1a9de9fe-3dd9-46c7-90de-ddfb8131350a" providerId="AD" clId="Web-{4DDE7447-90DD-61BE-1071-DF4281789FF7}" dt="2023-04-11T15:10:30.598" v="19" actId="20577"/>
          <ac:spMkLst>
            <pc:docMk/>
            <pc:sldMk cId="3731767248" sldId="259"/>
            <ac:spMk id="3" creationId="{6FCDCA76-572E-602B-3F9C-4221D2CD5869}"/>
          </ac:spMkLst>
        </pc:spChg>
      </pc:sldChg>
      <pc:sldChg chg="modSp">
        <pc:chgData name="Fiona Barclay" userId="S::fb10@stir.ac.uk::1a9de9fe-3dd9-46c7-90de-ddfb8131350a" providerId="AD" clId="Web-{4DDE7447-90DD-61BE-1071-DF4281789FF7}" dt="2023-04-11T15:11:13.162" v="35" actId="20577"/>
        <pc:sldMkLst>
          <pc:docMk/>
          <pc:sldMk cId="2395040471" sldId="270"/>
        </pc:sldMkLst>
        <pc:spChg chg="mod">
          <ac:chgData name="Fiona Barclay" userId="S::fb10@stir.ac.uk::1a9de9fe-3dd9-46c7-90de-ddfb8131350a" providerId="AD" clId="Web-{4DDE7447-90DD-61BE-1071-DF4281789FF7}" dt="2023-04-11T15:11:13.162" v="35" actId="20577"/>
          <ac:spMkLst>
            <pc:docMk/>
            <pc:sldMk cId="2395040471" sldId="270"/>
            <ac:spMk id="3" creationId="{6FCDCA76-572E-602B-3F9C-4221D2CD5869}"/>
          </ac:spMkLst>
        </pc:spChg>
      </pc:sldChg>
      <pc:sldChg chg="modSp">
        <pc:chgData name="Fiona Barclay" userId="S::fb10@stir.ac.uk::1a9de9fe-3dd9-46c7-90de-ddfb8131350a" providerId="AD" clId="Web-{4DDE7447-90DD-61BE-1071-DF4281789FF7}" dt="2023-04-11T15:13:55.385" v="122" actId="14100"/>
        <pc:sldMkLst>
          <pc:docMk/>
          <pc:sldMk cId="1615356905" sldId="286"/>
        </pc:sldMkLst>
        <pc:spChg chg="mod">
          <ac:chgData name="Fiona Barclay" userId="S::fb10@stir.ac.uk::1a9de9fe-3dd9-46c7-90de-ddfb8131350a" providerId="AD" clId="Web-{4DDE7447-90DD-61BE-1071-DF4281789FF7}" dt="2023-04-11T15:13:55.385" v="122" actId="14100"/>
          <ac:spMkLst>
            <pc:docMk/>
            <pc:sldMk cId="1615356905" sldId="286"/>
            <ac:spMk id="3" creationId="{6FCDCA76-572E-602B-3F9C-4221D2CD5869}"/>
          </ac:spMkLst>
        </pc:spChg>
      </pc:sldChg>
      <pc:sldChg chg="modSp">
        <pc:chgData name="Fiona Barclay" userId="S::fb10@stir.ac.uk::1a9de9fe-3dd9-46c7-90de-ddfb8131350a" providerId="AD" clId="Web-{4DDE7447-90DD-61BE-1071-DF4281789FF7}" dt="2023-04-11T17:03:19.898" v="1962" actId="20577"/>
        <pc:sldMkLst>
          <pc:docMk/>
          <pc:sldMk cId="1882486729" sldId="291"/>
        </pc:sldMkLst>
        <pc:spChg chg="mod">
          <ac:chgData name="Fiona Barclay" userId="S::fb10@stir.ac.uk::1a9de9fe-3dd9-46c7-90de-ddfb8131350a" providerId="AD" clId="Web-{4DDE7447-90DD-61BE-1071-DF4281789FF7}" dt="2023-04-11T17:03:19.898" v="1962" actId="20577"/>
          <ac:spMkLst>
            <pc:docMk/>
            <pc:sldMk cId="1882486729" sldId="291"/>
            <ac:spMk id="3" creationId="{6FCDCA76-572E-602B-3F9C-4221D2CD5869}"/>
          </ac:spMkLst>
        </pc:spChg>
      </pc:sldChg>
      <pc:sldChg chg="modSp">
        <pc:chgData name="Fiona Barclay" userId="S::fb10@stir.ac.uk::1a9de9fe-3dd9-46c7-90de-ddfb8131350a" providerId="AD" clId="Web-{4DDE7447-90DD-61BE-1071-DF4281789FF7}" dt="2023-04-11T15:57:11.766" v="1364" actId="20577"/>
        <pc:sldMkLst>
          <pc:docMk/>
          <pc:sldMk cId="4122767248" sldId="292"/>
        </pc:sldMkLst>
        <pc:spChg chg="mod">
          <ac:chgData name="Fiona Barclay" userId="S::fb10@stir.ac.uk::1a9de9fe-3dd9-46c7-90de-ddfb8131350a" providerId="AD" clId="Web-{4DDE7447-90DD-61BE-1071-DF4281789FF7}" dt="2023-04-11T15:57:11.766" v="1364" actId="20577"/>
          <ac:spMkLst>
            <pc:docMk/>
            <pc:sldMk cId="4122767248" sldId="292"/>
            <ac:spMk id="3" creationId="{6FCDCA76-572E-602B-3F9C-4221D2CD5869}"/>
          </ac:spMkLst>
        </pc:spChg>
      </pc:sldChg>
      <pc:sldChg chg="modSp">
        <pc:chgData name="Fiona Barclay" userId="S::fb10@stir.ac.uk::1a9de9fe-3dd9-46c7-90de-ddfb8131350a" providerId="AD" clId="Web-{4DDE7447-90DD-61BE-1071-DF4281789FF7}" dt="2023-04-11T15:11:29.303" v="40" actId="20577"/>
        <pc:sldMkLst>
          <pc:docMk/>
          <pc:sldMk cId="167102565" sldId="293"/>
        </pc:sldMkLst>
        <pc:spChg chg="mod">
          <ac:chgData name="Fiona Barclay" userId="S::fb10@stir.ac.uk::1a9de9fe-3dd9-46c7-90de-ddfb8131350a" providerId="AD" clId="Web-{4DDE7447-90DD-61BE-1071-DF4281789FF7}" dt="2023-04-11T15:11:29.303" v="40" actId="20577"/>
          <ac:spMkLst>
            <pc:docMk/>
            <pc:sldMk cId="167102565" sldId="293"/>
            <ac:spMk id="3" creationId="{6FCDCA76-572E-602B-3F9C-4221D2CD5869}"/>
          </ac:spMkLst>
        </pc:spChg>
      </pc:sldChg>
      <pc:sldChg chg="modSp">
        <pc:chgData name="Fiona Barclay" userId="S::fb10@stir.ac.uk::1a9de9fe-3dd9-46c7-90de-ddfb8131350a" providerId="AD" clId="Web-{4DDE7447-90DD-61BE-1071-DF4281789FF7}" dt="2023-04-11T16:51:43.896" v="1760" actId="20577"/>
        <pc:sldMkLst>
          <pc:docMk/>
          <pc:sldMk cId="3675433152" sldId="294"/>
        </pc:sldMkLst>
        <pc:spChg chg="mod">
          <ac:chgData name="Fiona Barclay" userId="S::fb10@stir.ac.uk::1a9de9fe-3dd9-46c7-90de-ddfb8131350a" providerId="AD" clId="Web-{4DDE7447-90DD-61BE-1071-DF4281789FF7}" dt="2023-04-11T16:51:43.896" v="1760" actId="20577"/>
          <ac:spMkLst>
            <pc:docMk/>
            <pc:sldMk cId="3675433152" sldId="294"/>
            <ac:spMk id="3" creationId="{6FCDCA76-572E-602B-3F9C-4221D2CD5869}"/>
          </ac:spMkLst>
        </pc:spChg>
      </pc:sldChg>
      <pc:sldChg chg="modSp">
        <pc:chgData name="Fiona Barclay" userId="S::fb10@stir.ac.uk::1a9de9fe-3dd9-46c7-90de-ddfb8131350a" providerId="AD" clId="Web-{4DDE7447-90DD-61BE-1071-DF4281789FF7}" dt="2023-04-11T17:03:55.306" v="1978" actId="20577"/>
        <pc:sldMkLst>
          <pc:docMk/>
          <pc:sldMk cId="3175270696" sldId="295"/>
        </pc:sldMkLst>
        <pc:spChg chg="mod">
          <ac:chgData name="Fiona Barclay" userId="S::fb10@stir.ac.uk::1a9de9fe-3dd9-46c7-90de-ddfb8131350a" providerId="AD" clId="Web-{4DDE7447-90DD-61BE-1071-DF4281789FF7}" dt="2023-04-11T16:05:55.812" v="1366" actId="20577"/>
          <ac:spMkLst>
            <pc:docMk/>
            <pc:sldMk cId="3175270696" sldId="295"/>
            <ac:spMk id="2" creationId="{77D7E63D-7027-8415-72EB-5ECCD605444A}"/>
          </ac:spMkLst>
        </pc:spChg>
        <pc:spChg chg="mod">
          <ac:chgData name="Fiona Barclay" userId="S::fb10@stir.ac.uk::1a9de9fe-3dd9-46c7-90de-ddfb8131350a" providerId="AD" clId="Web-{4DDE7447-90DD-61BE-1071-DF4281789FF7}" dt="2023-04-11T17:03:55.306" v="1978" actId="20577"/>
          <ac:spMkLst>
            <pc:docMk/>
            <pc:sldMk cId="3175270696" sldId="295"/>
            <ac:spMk id="3" creationId="{6FCDCA76-572E-602B-3F9C-4221D2CD5869}"/>
          </ac:spMkLst>
        </pc:spChg>
      </pc:sldChg>
      <pc:sldChg chg="modSp">
        <pc:chgData name="Fiona Barclay" userId="S::fb10@stir.ac.uk::1a9de9fe-3dd9-46c7-90de-ddfb8131350a" providerId="AD" clId="Web-{4DDE7447-90DD-61BE-1071-DF4281789FF7}" dt="2023-04-11T17:01:35.208" v="1957" actId="20577"/>
        <pc:sldMkLst>
          <pc:docMk/>
          <pc:sldMk cId="3799393627" sldId="297"/>
        </pc:sldMkLst>
        <pc:spChg chg="mod">
          <ac:chgData name="Fiona Barclay" userId="S::fb10@stir.ac.uk::1a9de9fe-3dd9-46c7-90de-ddfb8131350a" providerId="AD" clId="Web-{4DDE7447-90DD-61BE-1071-DF4281789FF7}" dt="2023-04-11T15:52:52.322" v="1153" actId="20577"/>
          <ac:spMkLst>
            <pc:docMk/>
            <pc:sldMk cId="3799393627" sldId="297"/>
            <ac:spMk id="2" creationId="{77D7E63D-7027-8415-72EB-5ECCD605444A}"/>
          </ac:spMkLst>
        </pc:spChg>
        <pc:spChg chg="mod">
          <ac:chgData name="Fiona Barclay" userId="S::fb10@stir.ac.uk::1a9de9fe-3dd9-46c7-90de-ddfb8131350a" providerId="AD" clId="Web-{4DDE7447-90DD-61BE-1071-DF4281789FF7}" dt="2023-04-11T17:01:35.208" v="1957" actId="20577"/>
          <ac:spMkLst>
            <pc:docMk/>
            <pc:sldMk cId="3799393627" sldId="297"/>
            <ac:spMk id="3" creationId="{6FCDCA76-572E-602B-3F9C-4221D2CD5869}"/>
          </ac:spMkLst>
        </pc:spChg>
      </pc:sldChg>
      <pc:sldChg chg="modSp">
        <pc:chgData name="Fiona Barclay" userId="S::fb10@stir.ac.uk::1a9de9fe-3dd9-46c7-90de-ddfb8131350a" providerId="AD" clId="Web-{4DDE7447-90DD-61BE-1071-DF4281789FF7}" dt="2023-04-11T17:03:45.133" v="1977" actId="20577"/>
        <pc:sldMkLst>
          <pc:docMk/>
          <pc:sldMk cId="885993426" sldId="298"/>
        </pc:sldMkLst>
        <pc:spChg chg="mod">
          <ac:chgData name="Fiona Barclay" userId="S::fb10@stir.ac.uk::1a9de9fe-3dd9-46c7-90de-ddfb8131350a" providerId="AD" clId="Web-{4DDE7447-90DD-61BE-1071-DF4281789FF7}" dt="2023-04-11T15:53:06.166" v="1155" actId="20577"/>
          <ac:spMkLst>
            <pc:docMk/>
            <pc:sldMk cId="885993426" sldId="298"/>
            <ac:spMk id="2" creationId="{77D7E63D-7027-8415-72EB-5ECCD605444A}"/>
          </ac:spMkLst>
        </pc:spChg>
        <pc:spChg chg="mod">
          <ac:chgData name="Fiona Barclay" userId="S::fb10@stir.ac.uk::1a9de9fe-3dd9-46c7-90de-ddfb8131350a" providerId="AD" clId="Web-{4DDE7447-90DD-61BE-1071-DF4281789FF7}" dt="2023-04-11T17:03:45.133" v="1977" actId="20577"/>
          <ac:spMkLst>
            <pc:docMk/>
            <pc:sldMk cId="885993426" sldId="298"/>
            <ac:spMk id="3" creationId="{6FCDCA76-572E-602B-3F9C-4221D2CD5869}"/>
          </ac:spMkLst>
        </pc:spChg>
      </pc:sldChg>
      <pc:sldChg chg="modSp">
        <pc:chgData name="Fiona Barclay" userId="S::fb10@stir.ac.uk::1a9de9fe-3dd9-46c7-90de-ddfb8131350a" providerId="AD" clId="Web-{4DDE7447-90DD-61BE-1071-DF4281789FF7}" dt="2023-04-11T17:03:24.899" v="1964" actId="20577"/>
        <pc:sldMkLst>
          <pc:docMk/>
          <pc:sldMk cId="773928442" sldId="299"/>
        </pc:sldMkLst>
        <pc:spChg chg="mod">
          <ac:chgData name="Fiona Barclay" userId="S::fb10@stir.ac.uk::1a9de9fe-3dd9-46c7-90de-ddfb8131350a" providerId="AD" clId="Web-{4DDE7447-90DD-61BE-1071-DF4281789FF7}" dt="2023-04-11T17:03:24.899" v="1964" actId="20577"/>
          <ac:spMkLst>
            <pc:docMk/>
            <pc:sldMk cId="773928442" sldId="299"/>
            <ac:spMk id="3" creationId="{6FCDCA76-572E-602B-3F9C-4221D2CD5869}"/>
          </ac:spMkLst>
        </pc:spChg>
      </pc:sldChg>
      <pc:sldChg chg="modSp">
        <pc:chgData name="Fiona Barclay" userId="S::fb10@stir.ac.uk::1a9de9fe-3dd9-46c7-90de-ddfb8131350a" providerId="AD" clId="Web-{4DDE7447-90DD-61BE-1071-DF4281789FF7}" dt="2023-04-11T16:52:24.475" v="1766" actId="20577"/>
        <pc:sldMkLst>
          <pc:docMk/>
          <pc:sldMk cId="2589988381" sldId="300"/>
        </pc:sldMkLst>
        <pc:spChg chg="mod">
          <ac:chgData name="Fiona Barclay" userId="S::fb10@stir.ac.uk::1a9de9fe-3dd9-46c7-90de-ddfb8131350a" providerId="AD" clId="Web-{4DDE7447-90DD-61BE-1071-DF4281789FF7}" dt="2023-04-11T16:52:05.975" v="1761" actId="1076"/>
          <ac:spMkLst>
            <pc:docMk/>
            <pc:sldMk cId="2589988381" sldId="300"/>
            <ac:spMk id="2" creationId="{43698336-52DA-64E8-9FD3-D1902E34C992}"/>
          </ac:spMkLst>
        </pc:spChg>
        <pc:spChg chg="mod">
          <ac:chgData name="Fiona Barclay" userId="S::fb10@stir.ac.uk::1a9de9fe-3dd9-46c7-90de-ddfb8131350a" providerId="AD" clId="Web-{4DDE7447-90DD-61BE-1071-DF4281789FF7}" dt="2023-04-11T16:52:24.475" v="1766" actId="20577"/>
          <ac:spMkLst>
            <pc:docMk/>
            <pc:sldMk cId="2589988381" sldId="300"/>
            <ac:spMk id="3" creationId="{1C67C7CC-21E5-1B58-6918-DC2B2134D738}"/>
          </ac:spMkLst>
        </pc:spChg>
      </pc:sldChg>
      <pc:sldChg chg="modSp new">
        <pc:chgData name="Fiona Barclay" userId="S::fb10@stir.ac.uk::1a9de9fe-3dd9-46c7-90de-ddfb8131350a" providerId="AD" clId="Web-{4DDE7447-90DD-61BE-1071-DF4281789FF7}" dt="2023-04-11T15:25:25.231" v="447" actId="1076"/>
        <pc:sldMkLst>
          <pc:docMk/>
          <pc:sldMk cId="1470511704" sldId="301"/>
        </pc:sldMkLst>
        <pc:spChg chg="mod">
          <ac:chgData name="Fiona Barclay" userId="S::fb10@stir.ac.uk::1a9de9fe-3dd9-46c7-90de-ddfb8131350a" providerId="AD" clId="Web-{4DDE7447-90DD-61BE-1071-DF4281789FF7}" dt="2023-04-11T15:13:07.055" v="91" actId="1076"/>
          <ac:spMkLst>
            <pc:docMk/>
            <pc:sldMk cId="1470511704" sldId="301"/>
            <ac:spMk id="2" creationId="{52F9DA98-CB40-5B02-1402-A401CE3128D4}"/>
          </ac:spMkLst>
        </pc:spChg>
        <pc:spChg chg="mod">
          <ac:chgData name="Fiona Barclay" userId="S::fb10@stir.ac.uk::1a9de9fe-3dd9-46c7-90de-ddfb8131350a" providerId="AD" clId="Web-{4DDE7447-90DD-61BE-1071-DF4281789FF7}" dt="2023-04-11T15:25:25.231" v="447" actId="1076"/>
          <ac:spMkLst>
            <pc:docMk/>
            <pc:sldMk cId="1470511704" sldId="301"/>
            <ac:spMk id="3" creationId="{BFF5CD95-2499-A940-67FF-DEF045CE65A5}"/>
          </ac:spMkLst>
        </pc:spChg>
      </pc:sldChg>
      <pc:sldChg chg="modSp new">
        <pc:chgData name="Fiona Barclay" userId="S::fb10@stir.ac.uk::1a9de9fe-3dd9-46c7-90de-ddfb8131350a" providerId="AD" clId="Web-{4DDE7447-90DD-61BE-1071-DF4281789FF7}" dt="2023-04-11T15:31:05.506" v="701" actId="20577"/>
        <pc:sldMkLst>
          <pc:docMk/>
          <pc:sldMk cId="2796196842" sldId="302"/>
        </pc:sldMkLst>
        <pc:spChg chg="mod">
          <ac:chgData name="Fiona Barclay" userId="S::fb10@stir.ac.uk::1a9de9fe-3dd9-46c7-90de-ddfb8131350a" providerId="AD" clId="Web-{4DDE7447-90DD-61BE-1071-DF4281789FF7}" dt="2023-04-11T15:28:20.376" v="551"/>
          <ac:spMkLst>
            <pc:docMk/>
            <pc:sldMk cId="2796196842" sldId="302"/>
            <ac:spMk id="2" creationId="{AC0D7B0B-A5B9-1DF3-19CB-DB7E036E7119}"/>
          </ac:spMkLst>
        </pc:spChg>
        <pc:spChg chg="mod">
          <ac:chgData name="Fiona Barclay" userId="S::fb10@stir.ac.uk::1a9de9fe-3dd9-46c7-90de-ddfb8131350a" providerId="AD" clId="Web-{4DDE7447-90DD-61BE-1071-DF4281789FF7}" dt="2023-04-11T15:31:05.506" v="701" actId="20577"/>
          <ac:spMkLst>
            <pc:docMk/>
            <pc:sldMk cId="2796196842" sldId="302"/>
            <ac:spMk id="3" creationId="{D9BE0DC9-2A4A-D01D-B457-96D4E6679489}"/>
          </ac:spMkLst>
        </pc:spChg>
      </pc:sldChg>
      <pc:sldChg chg="modSp new">
        <pc:chgData name="Fiona Barclay" userId="S::fb10@stir.ac.uk::1a9de9fe-3dd9-46c7-90de-ddfb8131350a" providerId="AD" clId="Web-{4DDE7447-90DD-61BE-1071-DF4281789FF7}" dt="2023-04-11T17:02:31.975" v="1961" actId="20577"/>
        <pc:sldMkLst>
          <pc:docMk/>
          <pc:sldMk cId="360356369" sldId="303"/>
        </pc:sldMkLst>
        <pc:spChg chg="mod">
          <ac:chgData name="Fiona Barclay" userId="S::fb10@stir.ac.uk::1a9de9fe-3dd9-46c7-90de-ddfb8131350a" providerId="AD" clId="Web-{4DDE7447-90DD-61BE-1071-DF4281789FF7}" dt="2023-04-11T15:47:51.392" v="1092" actId="1076"/>
          <ac:spMkLst>
            <pc:docMk/>
            <pc:sldMk cId="360356369" sldId="303"/>
            <ac:spMk id="2" creationId="{F39619E3-1033-585C-E667-0AAF3A82DF1A}"/>
          </ac:spMkLst>
        </pc:spChg>
        <pc:spChg chg="mod">
          <ac:chgData name="Fiona Barclay" userId="S::fb10@stir.ac.uk::1a9de9fe-3dd9-46c7-90de-ddfb8131350a" providerId="AD" clId="Web-{4DDE7447-90DD-61BE-1071-DF4281789FF7}" dt="2023-04-11T17:02:31.975" v="1961" actId="20577"/>
          <ac:spMkLst>
            <pc:docMk/>
            <pc:sldMk cId="360356369" sldId="303"/>
            <ac:spMk id="3" creationId="{A0DCFBF6-CC55-1B81-AE46-B78ACE989B0C}"/>
          </ac:spMkLst>
        </pc:spChg>
      </pc:sldChg>
      <pc:sldChg chg="modSp new">
        <pc:chgData name="Fiona Barclay" userId="S::fb10@stir.ac.uk::1a9de9fe-3dd9-46c7-90de-ddfb8131350a" providerId="AD" clId="Web-{4DDE7447-90DD-61BE-1071-DF4281789FF7}" dt="2023-04-11T17:04:34.635" v="2012" actId="20577"/>
        <pc:sldMkLst>
          <pc:docMk/>
          <pc:sldMk cId="3620220873" sldId="304"/>
        </pc:sldMkLst>
        <pc:spChg chg="mod">
          <ac:chgData name="Fiona Barclay" userId="S::fb10@stir.ac.uk::1a9de9fe-3dd9-46c7-90de-ddfb8131350a" providerId="AD" clId="Web-{4DDE7447-90DD-61BE-1071-DF4281789FF7}" dt="2023-04-11T16:11:07.789" v="1384" actId="1076"/>
          <ac:spMkLst>
            <pc:docMk/>
            <pc:sldMk cId="3620220873" sldId="304"/>
            <ac:spMk id="2" creationId="{E08B7794-4349-000D-1F32-68FF4F8F5400}"/>
          </ac:spMkLst>
        </pc:spChg>
        <pc:spChg chg="mod">
          <ac:chgData name="Fiona Barclay" userId="S::fb10@stir.ac.uk::1a9de9fe-3dd9-46c7-90de-ddfb8131350a" providerId="AD" clId="Web-{4DDE7447-90DD-61BE-1071-DF4281789FF7}" dt="2023-04-11T17:04:34.635" v="2012" actId="20577"/>
          <ac:spMkLst>
            <pc:docMk/>
            <pc:sldMk cId="3620220873" sldId="304"/>
            <ac:spMk id="3" creationId="{81CE7D21-DF01-C916-BCB7-84372F7DC473}"/>
          </ac:spMkLst>
        </pc:spChg>
      </pc:sldChg>
    </pc:docChg>
  </pc:docChgLst>
  <pc:docChgLst>
    <pc:chgData name="Fiona Barclay" userId="S::fb10@stir.ac.uk::1a9de9fe-3dd9-46c7-90de-ddfb8131350a" providerId="AD" clId="Web-{B9FB4D06-F06E-CE16-8945-15FF5B5F44C1}"/>
    <pc:docChg chg="modSld">
      <pc:chgData name="Fiona Barclay" userId="S::fb10@stir.ac.uk::1a9de9fe-3dd9-46c7-90de-ddfb8131350a" providerId="AD" clId="Web-{B9FB4D06-F06E-CE16-8945-15FF5B5F44C1}" dt="2023-05-01T08:37:17.211" v="2" actId="20577"/>
      <pc:docMkLst>
        <pc:docMk/>
      </pc:docMkLst>
      <pc:sldChg chg="modSp">
        <pc:chgData name="Fiona Barclay" userId="S::fb10@stir.ac.uk::1a9de9fe-3dd9-46c7-90de-ddfb8131350a" providerId="AD" clId="Web-{B9FB4D06-F06E-CE16-8945-15FF5B5F44C1}" dt="2023-05-01T08:37:17.211" v="2" actId="20577"/>
        <pc:sldMkLst>
          <pc:docMk/>
          <pc:sldMk cId="1195158445" sldId="256"/>
        </pc:sldMkLst>
        <pc:spChg chg="mod">
          <ac:chgData name="Fiona Barclay" userId="S::fb10@stir.ac.uk::1a9de9fe-3dd9-46c7-90de-ddfb8131350a" providerId="AD" clId="Web-{B9FB4D06-F06E-CE16-8945-15FF5B5F44C1}" dt="2023-05-01T08:37:17.211" v="2" actId="20577"/>
          <ac:spMkLst>
            <pc:docMk/>
            <pc:sldMk cId="1195158445" sldId="256"/>
            <ac:spMk id="3" creationId="{BC49A7CA-EF4E-5C73-EBC6-047EF25976F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B5646D-45AE-FE4E-8D4D-17958BBE338B}" type="datetimeFigureOut">
              <a:rPr lang="en-US" smtClean="0"/>
              <a:t>5/1/2023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16DCF-B4C6-F147-827B-20A443F63F4D}" type="slidenum">
              <a:rPr lang="en-US" smtClean="0"/>
              <a:t>‹#›</a:t>
            </a:fld>
            <a:endParaRPr lang="en-US"/>
          </a:p>
        </p:txBody>
      </p:sp>
    </p:spTree>
    <p:extLst>
      <p:ext uri="{BB962C8B-B14F-4D97-AF65-F5344CB8AC3E}">
        <p14:creationId xmlns:p14="http://schemas.microsoft.com/office/powerpoint/2010/main" val="1770562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Monday, May 1,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43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Monday, May 1,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8004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Monday, May 1,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49472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Monday, May 1,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6148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Monday, May 1,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8804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Monday, May 1,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2963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Monday, May 1,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0760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Monday, May 1,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1493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Monday, May 1,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4245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Monday, May 1,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84021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Monday, May 1,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2485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Monday, May 1,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49497824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8" r:id="rId6"/>
    <p:sldLayoutId id="2147483743" r:id="rId7"/>
    <p:sldLayoutId id="2147483744" r:id="rId8"/>
    <p:sldLayoutId id="2147483745" r:id="rId9"/>
    <p:sldLayoutId id="2147483747" r:id="rId10"/>
    <p:sldLayoutId id="214748374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pieds-noirs.stir.ac.uk/interview-philippe-chuyen/" TargetMode="External"/><Relationship Id="rId2" Type="http://schemas.openxmlformats.org/officeDocument/2006/relationships/hyperlink" Target="https://www.pieds-noirs.stir.ac.uk/les-pieds-tanqu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9" name="Rectangle 1058">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3" name="Picture 9" descr="page1image2536003088">
            <a:extLst>
              <a:ext uri="{FF2B5EF4-FFF2-40B4-BE49-F238E27FC236}">
                <a16:creationId xmlns:a16="http://schemas.microsoft.com/office/drawing/2014/main" id="{3C910504-40A6-6E0E-7558-EDACB31A51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 r="1"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61" name="Rectangle 1060">
            <a:extLst>
              <a:ext uri="{FF2B5EF4-FFF2-40B4-BE49-F238E27FC236}">
                <a16:creationId xmlns:a16="http://schemas.microsoft.com/office/drawing/2014/main" id="{54F04D94-5D02-443B-801E-0CAC1D4EBF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6400372"/>
            <a:ext cx="12192000" cy="456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3" name="Rectangle 1062">
            <a:extLst>
              <a:ext uri="{FF2B5EF4-FFF2-40B4-BE49-F238E27FC236}">
                <a16:creationId xmlns:a16="http://schemas.microsoft.com/office/drawing/2014/main" id="{F57DA40C-10B8-4678-8433-AA03ED65E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52737E-3663-9588-26F4-CBCF180F6314}"/>
              </a:ext>
            </a:extLst>
          </p:cNvPr>
          <p:cNvSpPr>
            <a:spLocks noGrp="1"/>
          </p:cNvSpPr>
          <p:nvPr>
            <p:ph type="ctrTitle"/>
          </p:nvPr>
        </p:nvSpPr>
        <p:spPr>
          <a:xfrm>
            <a:off x="751114" y="620486"/>
            <a:ext cx="5344886" cy="3481957"/>
          </a:xfrm>
        </p:spPr>
        <p:txBody>
          <a:bodyPr anchor="b">
            <a:normAutofit/>
          </a:bodyPr>
          <a:lstStyle/>
          <a:p>
            <a:pPr algn="l"/>
            <a:r>
              <a:rPr lang="en-US" dirty="0">
                <a:solidFill>
                  <a:schemeClr val="bg1"/>
                </a:solidFill>
                <a:latin typeface="Calibri" panose="020F0502020204030204" pitchFamily="34" charset="0"/>
                <a:cs typeface="Calibri" panose="020F0502020204030204" pitchFamily="34" charset="0"/>
              </a:rPr>
              <a:t>Remembering Empire</a:t>
            </a:r>
            <a:br>
              <a:rPr lang="en-US" dirty="0">
                <a:solidFill>
                  <a:schemeClr val="bg1"/>
                </a:solidFill>
                <a:latin typeface="Calibri" panose="020F0502020204030204" pitchFamily="34" charset="0"/>
                <a:cs typeface="Calibri" panose="020F0502020204030204" pitchFamily="34" charset="0"/>
              </a:rPr>
            </a:br>
            <a:r>
              <a:rPr lang="en-US" i="1" dirty="0">
                <a:solidFill>
                  <a:schemeClr val="bg1"/>
                </a:solidFill>
                <a:latin typeface="Calibri" panose="020F0502020204030204" pitchFamily="34" charset="0"/>
                <a:cs typeface="Calibri" panose="020F0502020204030204" pitchFamily="34" charset="0"/>
              </a:rPr>
              <a:t>Les </a:t>
            </a:r>
            <a:r>
              <a:rPr lang="en-US" i="1" dirty="0" err="1">
                <a:solidFill>
                  <a:schemeClr val="bg1"/>
                </a:solidFill>
                <a:latin typeface="Calibri" panose="020F0502020204030204" pitchFamily="34" charset="0"/>
                <a:cs typeface="Calibri" panose="020F0502020204030204" pitchFamily="34" charset="0"/>
              </a:rPr>
              <a:t>Pieds</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tanqués</a:t>
            </a:r>
            <a:endParaRPr lang="en-US" i="1"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49A7CA-EF4E-5C73-EBC6-047EF25976FA}"/>
              </a:ext>
            </a:extLst>
          </p:cNvPr>
          <p:cNvSpPr>
            <a:spLocks noGrp="1"/>
          </p:cNvSpPr>
          <p:nvPr>
            <p:ph type="subTitle" idx="1"/>
          </p:nvPr>
        </p:nvSpPr>
        <p:spPr>
          <a:xfrm>
            <a:off x="751114" y="4349754"/>
            <a:ext cx="5526118" cy="1593845"/>
          </a:xfrm>
        </p:spPr>
        <p:txBody>
          <a:bodyPr vert="horz" lIns="0" tIns="0" rIns="0" bIns="0" rtlCol="0" anchor="t">
            <a:normAutofit fontScale="92500"/>
          </a:bodyPr>
          <a:lstStyle/>
          <a:p>
            <a:pPr algn="l">
              <a:spcAft>
                <a:spcPts val="600"/>
              </a:spcAft>
            </a:pPr>
            <a:r>
              <a:rPr lang="en-US" sz="2800" dirty="0">
                <a:solidFill>
                  <a:schemeClr val="bg1"/>
                </a:solidFill>
                <a:latin typeface="Calibri"/>
                <a:cs typeface="Calibri"/>
              </a:rPr>
              <a:t>Session 12: </a:t>
            </a:r>
            <a:endParaRPr lang="en-US" sz="2800" dirty="0">
              <a:solidFill>
                <a:schemeClr val="bg1"/>
              </a:solidFill>
              <a:latin typeface="Calibri" panose="020F0502020204030204" pitchFamily="34" charset="0"/>
              <a:cs typeface="Calibri" panose="020F0502020204030204" pitchFamily="34" charset="0"/>
            </a:endParaRPr>
          </a:p>
          <a:p>
            <a:pPr algn="l">
              <a:spcAft>
                <a:spcPts val="600"/>
              </a:spcAft>
            </a:pPr>
            <a:r>
              <a:rPr lang="en-US" sz="2800" dirty="0">
                <a:solidFill>
                  <a:schemeClr val="bg1"/>
                </a:solidFill>
                <a:latin typeface="Calibri"/>
                <a:cs typeface="Calibri"/>
              </a:rPr>
              <a:t>Planning The portfolio</a:t>
            </a:r>
            <a:endParaRPr lang="en-US" sz="2800" dirty="0">
              <a:solidFill>
                <a:schemeClr val="bg1"/>
              </a:solidFill>
              <a:latin typeface="Calibri" panose="020F0502020204030204" pitchFamily="34" charset="0"/>
              <a:cs typeface="Calibri" panose="020F0502020204030204" pitchFamily="34" charset="0"/>
            </a:endParaRPr>
          </a:p>
        </p:txBody>
      </p:sp>
      <p:sp>
        <p:nvSpPr>
          <p:cNvPr id="1065" name="Rectangle 1064">
            <a:extLst>
              <a:ext uri="{FF2B5EF4-FFF2-40B4-BE49-F238E27FC236}">
                <a16:creationId xmlns:a16="http://schemas.microsoft.com/office/drawing/2014/main" id="{6FF3D9AA-2746-40BA-A174-3C45EA458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7" name="Rectangle 1066">
            <a:extLst>
              <a:ext uri="{FF2B5EF4-FFF2-40B4-BE49-F238E27FC236}">
                <a16:creationId xmlns:a16="http://schemas.microsoft.com/office/drawing/2014/main" id="{30BF160C-EC5F-45F5-9B8D-197AFA37B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B31EF47-A2FB-20CB-D19D-32771E656950}"/>
              </a:ext>
            </a:extLst>
          </p:cNvPr>
          <p:cNvSpPr>
            <a:spLocks noChangeArrowheads="1"/>
          </p:cNvSpPr>
          <p:nvPr/>
        </p:nvSpPr>
        <p:spPr bwMode="auto">
          <a:xfrm>
            <a:off x="6389517" y="-26126"/>
            <a:ext cx="301095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95158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7B0B-A5B9-1DF3-19CB-DB7E036E7119}"/>
              </a:ext>
            </a:extLst>
          </p:cNvPr>
          <p:cNvSpPr>
            <a:spLocks noGrp="1"/>
          </p:cNvSpPr>
          <p:nvPr>
            <p:ph type="title"/>
          </p:nvPr>
        </p:nvSpPr>
        <p:spPr>
          <a:xfrm>
            <a:off x="419100" y="-347472"/>
            <a:ext cx="11717655" cy="1234440"/>
          </a:xfrm>
        </p:spPr>
        <p:txBody>
          <a:bodyPr/>
          <a:lstStyle/>
          <a:p>
            <a:r>
              <a:rPr lang="en-GB" sz="3200" dirty="0">
                <a:solidFill>
                  <a:srgbClr val="0989B1"/>
                </a:solidFill>
              </a:rPr>
              <a:t>'Competitive memory' in </a:t>
            </a:r>
            <a:r>
              <a:rPr lang="en-GB" sz="3200" i="1" dirty="0">
                <a:solidFill>
                  <a:srgbClr val="0989B1"/>
                </a:solidFill>
              </a:rPr>
              <a:t>les </a:t>
            </a:r>
            <a:r>
              <a:rPr lang="en-GB" sz="3200" i="1" dirty="0" err="1">
                <a:solidFill>
                  <a:srgbClr val="0989B1"/>
                </a:solidFill>
              </a:rPr>
              <a:t>pieds</a:t>
            </a:r>
            <a:r>
              <a:rPr lang="en-GB" sz="3200" i="1" dirty="0">
                <a:solidFill>
                  <a:srgbClr val="0989B1"/>
                </a:solidFill>
              </a:rPr>
              <a:t> </a:t>
            </a:r>
            <a:r>
              <a:rPr lang="en-GB" sz="3200" i="1" dirty="0" err="1">
                <a:solidFill>
                  <a:srgbClr val="0989B1"/>
                </a:solidFill>
              </a:rPr>
              <a:t>tanqués</a:t>
            </a:r>
            <a:endParaRPr lang="en-GB" sz="3200" i="1" dirty="0">
              <a:solidFill>
                <a:srgbClr val="0989B1"/>
              </a:solidFill>
            </a:endParaRPr>
          </a:p>
        </p:txBody>
      </p:sp>
      <p:sp>
        <p:nvSpPr>
          <p:cNvPr id="3" name="Content Placeholder 2">
            <a:extLst>
              <a:ext uri="{FF2B5EF4-FFF2-40B4-BE49-F238E27FC236}">
                <a16:creationId xmlns:a16="http://schemas.microsoft.com/office/drawing/2014/main" id="{D9BE0DC9-2A4A-D01D-B457-96D4E6679489}"/>
              </a:ext>
            </a:extLst>
          </p:cNvPr>
          <p:cNvSpPr>
            <a:spLocks noGrp="1"/>
          </p:cNvSpPr>
          <p:nvPr>
            <p:ph idx="1"/>
          </p:nvPr>
        </p:nvSpPr>
        <p:spPr>
          <a:xfrm>
            <a:off x="498475" y="1255014"/>
            <a:ext cx="11146155" cy="4959477"/>
          </a:xfrm>
        </p:spPr>
        <p:txBody>
          <a:bodyPr vert="horz" lIns="0" tIns="0" rIns="0" bIns="0" rtlCol="0" anchor="t">
            <a:normAutofit/>
          </a:bodyPr>
          <a:lstStyle/>
          <a:p>
            <a:pPr marL="0" indent="0">
              <a:buNone/>
            </a:pPr>
            <a:r>
              <a:rPr lang="en-GB" i="1" dirty="0">
                <a:latin typeface="Calibri"/>
                <a:cs typeface="Calibri"/>
              </a:rPr>
              <a:t>Les </a:t>
            </a:r>
            <a:r>
              <a:rPr lang="en-GB" i="1" dirty="0" err="1">
                <a:latin typeface="Calibri"/>
                <a:cs typeface="Calibri"/>
              </a:rPr>
              <a:t>Pieds</a:t>
            </a:r>
            <a:r>
              <a:rPr lang="en-GB" i="1" dirty="0">
                <a:latin typeface="Calibri"/>
                <a:cs typeface="Calibri"/>
              </a:rPr>
              <a:t> </a:t>
            </a:r>
            <a:r>
              <a:rPr lang="en-GB" i="1" dirty="0" err="1">
                <a:latin typeface="Calibri"/>
                <a:cs typeface="Calibri"/>
              </a:rPr>
              <a:t>Tanqués</a:t>
            </a:r>
            <a:r>
              <a:rPr lang="en-GB" i="1" dirty="0">
                <a:latin typeface="Calibri"/>
                <a:cs typeface="Calibri"/>
              </a:rPr>
              <a:t> </a:t>
            </a:r>
            <a:r>
              <a:rPr lang="en-GB" dirty="0">
                <a:latin typeface="Calibri"/>
                <a:cs typeface="Calibri"/>
              </a:rPr>
              <a:t>contains lots of evidence of conflict and division that comes from the memories of the Algerian War. The characters represent different sides and different experiences in the war.</a:t>
            </a:r>
            <a:endParaRPr lang="en-US" dirty="0"/>
          </a:p>
          <a:p>
            <a:pPr marL="0" indent="0">
              <a:buNone/>
            </a:pPr>
            <a:endParaRPr lang="en-GB" i="1" dirty="0">
              <a:latin typeface="Calibri"/>
              <a:cs typeface="Calibri"/>
            </a:endParaRPr>
          </a:p>
          <a:p>
            <a:pPr marL="0" indent="0">
              <a:buNone/>
            </a:pPr>
            <a:r>
              <a:rPr lang="en-GB" b="1" i="1" dirty="0">
                <a:solidFill>
                  <a:schemeClr val="accent6"/>
                </a:solidFill>
                <a:latin typeface="Calibri"/>
                <a:cs typeface="Calibri"/>
              </a:rPr>
              <a:t>Think about the examples of division caused by memories of the war. </a:t>
            </a:r>
            <a:endParaRPr lang="en-GB" dirty="0">
              <a:solidFill>
                <a:schemeClr val="accent6"/>
              </a:solidFill>
              <a:latin typeface="Tw Cen MT"/>
              <a:cs typeface="Calibri"/>
            </a:endParaRPr>
          </a:p>
          <a:p>
            <a:pPr marL="0" indent="0">
              <a:buNone/>
            </a:pPr>
            <a:endParaRPr lang="en-GB" i="1" dirty="0">
              <a:latin typeface="Calibri"/>
              <a:cs typeface="Calibri"/>
            </a:endParaRPr>
          </a:p>
          <a:p>
            <a:pPr marL="0" indent="0">
              <a:buNone/>
            </a:pPr>
            <a:r>
              <a:rPr lang="en-GB" dirty="0">
                <a:latin typeface="Calibri"/>
                <a:cs typeface="Calibri"/>
              </a:rPr>
              <a:t>Note that not all divisions stem from the war – the initial division between M. Blanc and the others is caused by class differences and the rural/urban divide, rather than by the Algerian War. But many of the different perspectives that emerge between Loule, </a:t>
            </a:r>
            <a:r>
              <a:rPr lang="en-GB" dirty="0" err="1">
                <a:latin typeface="Calibri"/>
                <a:cs typeface="Calibri"/>
              </a:rPr>
              <a:t>Zé</a:t>
            </a:r>
            <a:r>
              <a:rPr lang="en-GB" dirty="0">
                <a:latin typeface="Calibri"/>
                <a:cs typeface="Calibri"/>
              </a:rPr>
              <a:t> and Yaya – and later, M. Blanc – are a result of the war.</a:t>
            </a:r>
            <a:endParaRPr lang="en-GB" dirty="0"/>
          </a:p>
        </p:txBody>
      </p:sp>
    </p:spTree>
    <p:extLst>
      <p:ext uri="{BB962C8B-B14F-4D97-AF65-F5344CB8AC3E}">
        <p14:creationId xmlns:p14="http://schemas.microsoft.com/office/powerpoint/2010/main" val="2796196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19E3-1033-585C-E667-0AAF3A82DF1A}"/>
              </a:ext>
            </a:extLst>
          </p:cNvPr>
          <p:cNvSpPr>
            <a:spLocks noGrp="1"/>
          </p:cNvSpPr>
          <p:nvPr>
            <p:ph type="title"/>
          </p:nvPr>
        </p:nvSpPr>
        <p:spPr>
          <a:xfrm>
            <a:off x="371475" y="-109347"/>
            <a:ext cx="11765280" cy="1234440"/>
          </a:xfrm>
        </p:spPr>
        <p:txBody>
          <a:bodyPr>
            <a:normAutofit/>
          </a:bodyPr>
          <a:lstStyle/>
          <a:p>
            <a:r>
              <a:rPr lang="en-GB" sz="3200" dirty="0">
                <a:solidFill>
                  <a:schemeClr val="accent6"/>
                </a:solidFill>
              </a:rPr>
              <a:t>Is the play only about competitive memory?</a:t>
            </a:r>
          </a:p>
        </p:txBody>
      </p:sp>
      <p:sp>
        <p:nvSpPr>
          <p:cNvPr id="3" name="Content Placeholder 2">
            <a:extLst>
              <a:ext uri="{FF2B5EF4-FFF2-40B4-BE49-F238E27FC236}">
                <a16:creationId xmlns:a16="http://schemas.microsoft.com/office/drawing/2014/main" id="{A0DCFBF6-CC55-1B81-AE46-B78ACE989B0C}"/>
              </a:ext>
            </a:extLst>
          </p:cNvPr>
          <p:cNvSpPr>
            <a:spLocks noGrp="1"/>
          </p:cNvSpPr>
          <p:nvPr>
            <p:ph idx="1"/>
          </p:nvPr>
        </p:nvSpPr>
        <p:spPr>
          <a:xfrm>
            <a:off x="657225" y="1207389"/>
            <a:ext cx="11384280" cy="5118227"/>
          </a:xfrm>
        </p:spPr>
        <p:txBody>
          <a:bodyPr vert="horz" lIns="0" tIns="0" rIns="0" bIns="0" rtlCol="0" anchor="t">
            <a:normAutofit fontScale="92500" lnSpcReduction="20000"/>
          </a:bodyPr>
          <a:lstStyle/>
          <a:p>
            <a:pPr marL="0" indent="0">
              <a:buNone/>
            </a:pPr>
            <a:r>
              <a:rPr lang="en-GB" dirty="0">
                <a:latin typeface="Calibri"/>
                <a:cs typeface="Calibri"/>
              </a:rPr>
              <a:t>There is certainly plenty of evidence of competitive memory in </a:t>
            </a:r>
            <a:r>
              <a:rPr lang="en-GB" i="1" dirty="0">
                <a:latin typeface="Calibri"/>
                <a:cs typeface="Calibri"/>
              </a:rPr>
              <a:t>Les </a:t>
            </a:r>
            <a:r>
              <a:rPr lang="en-GB" i="1" dirty="0" err="1">
                <a:latin typeface="Calibri"/>
                <a:cs typeface="Calibri"/>
              </a:rPr>
              <a:t>Pieds</a:t>
            </a:r>
            <a:r>
              <a:rPr lang="en-GB" i="1" dirty="0">
                <a:latin typeface="Calibri"/>
                <a:cs typeface="Calibri"/>
              </a:rPr>
              <a:t> </a:t>
            </a:r>
            <a:r>
              <a:rPr lang="en-GB" i="1" dirty="0" err="1">
                <a:latin typeface="Calibri"/>
                <a:cs typeface="Calibri"/>
              </a:rPr>
              <a:t>Tanqués</a:t>
            </a:r>
            <a:r>
              <a:rPr lang="en-GB" dirty="0">
                <a:latin typeface="Calibri"/>
                <a:cs typeface="Calibri"/>
              </a:rPr>
              <a:t>. But it is not all about division and conflict, and the ending is optimistic. So what changes?</a:t>
            </a:r>
            <a:endParaRPr lang="en-US">
              <a:latin typeface="Calibri"/>
              <a:cs typeface="Calibri"/>
            </a:endParaRPr>
          </a:p>
          <a:p>
            <a:r>
              <a:rPr lang="en-GB" dirty="0">
                <a:latin typeface="Calibri"/>
                <a:cs typeface="Calibri"/>
              </a:rPr>
              <a:t>Firstly, three of the characters are already friends. We see their friendly banter at the beginning. Humour is something that they all share. </a:t>
            </a:r>
          </a:p>
          <a:p>
            <a:r>
              <a:rPr lang="en-GB" dirty="0">
                <a:latin typeface="Calibri"/>
                <a:cs typeface="Calibri"/>
              </a:rPr>
              <a:t>They all have something in common that has brought them together: they want to play </a:t>
            </a:r>
            <a:r>
              <a:rPr lang="en-GB" i="1" dirty="0">
                <a:latin typeface="Calibri"/>
                <a:cs typeface="Calibri"/>
              </a:rPr>
              <a:t>pétanque</a:t>
            </a:r>
            <a:r>
              <a:rPr lang="en-GB" dirty="0">
                <a:latin typeface="Calibri"/>
                <a:cs typeface="Calibri"/>
              </a:rPr>
              <a:t>. </a:t>
            </a:r>
            <a:r>
              <a:rPr lang="en-GB" i="1" dirty="0">
                <a:latin typeface="Calibri"/>
                <a:cs typeface="Calibri"/>
              </a:rPr>
              <a:t>Pétanque </a:t>
            </a:r>
            <a:r>
              <a:rPr lang="en-GB" dirty="0">
                <a:latin typeface="Calibri"/>
                <a:cs typeface="Calibri"/>
              </a:rPr>
              <a:t>has a culture (like football) that they are all part of, despite their divisions.</a:t>
            </a:r>
          </a:p>
          <a:p>
            <a:r>
              <a:rPr lang="en-GB" dirty="0">
                <a:latin typeface="Calibri"/>
                <a:cs typeface="Calibri"/>
              </a:rPr>
              <a:t>The play models a way of overcoming divisions when M. Blanc asks Yaya's forgiveness for his father and uncle on behalf of M. Blanc's late father. It paves the way for reconciliation in the present.</a:t>
            </a:r>
          </a:p>
          <a:p>
            <a:r>
              <a:rPr lang="en-GB" dirty="0">
                <a:latin typeface="Calibri"/>
                <a:cs typeface="Calibri"/>
              </a:rPr>
              <a:t>Forgiveness opens the way for a new vision of harmonious society, if not in Algeria, then in Provence.</a:t>
            </a:r>
          </a:p>
          <a:p>
            <a:r>
              <a:rPr lang="en-GB" dirty="0">
                <a:latin typeface="Calibri"/>
                <a:cs typeface="Calibri"/>
              </a:rPr>
              <a:t>By the end of the play, the characters are reprising each other's dialogue from the opening. They have listened to each other and respond.</a:t>
            </a:r>
          </a:p>
        </p:txBody>
      </p:sp>
    </p:spTree>
    <p:extLst>
      <p:ext uri="{BB962C8B-B14F-4D97-AF65-F5344CB8AC3E}">
        <p14:creationId xmlns:p14="http://schemas.microsoft.com/office/powerpoint/2010/main" val="36035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a:cs typeface="Calibri"/>
              </a:rPr>
              <a:t>Portfolio</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780032"/>
            <a:ext cx="10367320" cy="4291584"/>
          </a:xfrm>
        </p:spPr>
        <p:txBody>
          <a:bodyPr vert="horz" lIns="0" tIns="0" rIns="0" bIns="0" rtlCol="0" anchor="t">
            <a:normAutofit/>
          </a:bodyPr>
          <a:lstStyle/>
          <a:p>
            <a:pPr marL="0" indent="0">
              <a:buNone/>
            </a:pPr>
            <a:endParaRPr lang="fr-FR" sz="1600" dirty="0">
              <a:latin typeface="Calibri" panose="020F0502020204030204" pitchFamily="34" charset="0"/>
              <a:cs typeface="Calibri" panose="020F0502020204030204" pitchFamily="34" charset="0"/>
            </a:endParaRPr>
          </a:p>
          <a:p>
            <a:pPr marL="0" indent="0">
              <a:buNone/>
            </a:pPr>
            <a:r>
              <a:rPr lang="fr-FR" sz="2800" dirty="0">
                <a:latin typeface="Calibri" panose="020F0502020204030204" pitchFamily="34" charset="0"/>
                <a:cs typeface="Calibri" panose="020F0502020204030204" pitchFamily="34" charset="0"/>
              </a:rPr>
              <a:t>A </a:t>
            </a:r>
            <a:r>
              <a:rPr lang="fr-FR" sz="2800" dirty="0" err="1">
                <a:latin typeface="Calibri" panose="020F0502020204030204" pitchFamily="34" charset="0"/>
                <a:cs typeface="Calibri" panose="020F0502020204030204" pitchFamily="34" charset="0"/>
              </a:rPr>
              <a:t>typical</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essay</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is</a:t>
            </a:r>
            <a:r>
              <a:rPr lang="fr-FR" sz="2800" dirty="0">
                <a:latin typeface="Calibri" panose="020F0502020204030204" pitchFamily="34" charset="0"/>
                <a:cs typeface="Calibri" panose="020F0502020204030204" pitchFamily="34" charset="0"/>
              </a:rPr>
              <a:t> made of the </a:t>
            </a:r>
            <a:r>
              <a:rPr lang="fr-FR" sz="2800" dirty="0" err="1">
                <a:latin typeface="Calibri" panose="020F0502020204030204" pitchFamily="34" charset="0"/>
                <a:cs typeface="Calibri" panose="020F0502020204030204" pitchFamily="34" charset="0"/>
              </a:rPr>
              <a:t>following</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elements</a:t>
            </a:r>
            <a:r>
              <a:rPr lang="fr-FR" sz="2800" dirty="0">
                <a:latin typeface="Calibri" panose="020F0502020204030204" pitchFamily="34" charset="0"/>
                <a:cs typeface="Calibri" panose="020F0502020204030204" pitchFamily="34" charset="0"/>
              </a:rPr>
              <a:t>:</a:t>
            </a:r>
          </a:p>
          <a:p>
            <a:pPr marL="514350" indent="-514350">
              <a:buAutoNum type="alphaLcPeriod"/>
            </a:pPr>
            <a:r>
              <a:rPr lang="fr-FR" sz="2800" b="1" dirty="0">
                <a:latin typeface="Calibri" panose="020F0502020204030204" pitchFamily="34" charset="0"/>
                <a:cs typeface="Calibri" panose="020F0502020204030204" pitchFamily="34" charset="0"/>
              </a:rPr>
              <a:t>Introduction</a:t>
            </a:r>
          </a:p>
          <a:p>
            <a:pPr marL="514350" indent="-514350">
              <a:buAutoNum type="alphaLcPeriod"/>
            </a:pPr>
            <a:r>
              <a:rPr lang="fr-FR" sz="2800" b="1" dirty="0">
                <a:latin typeface="Calibri" panose="020F0502020204030204" pitchFamily="34" charset="0"/>
                <a:cs typeface="Calibri" panose="020F0502020204030204" pitchFamily="34" charset="0"/>
              </a:rPr>
              <a:t>Main body </a:t>
            </a:r>
            <a:r>
              <a:rPr lang="fr-FR" sz="2800" b="1" dirty="0" err="1">
                <a:latin typeface="Calibri" panose="020F0502020204030204" pitchFamily="34" charset="0"/>
                <a:cs typeface="Calibri" panose="020F0502020204030204" pitchFamily="34" charset="0"/>
              </a:rPr>
              <a:t>divided</a:t>
            </a:r>
            <a:r>
              <a:rPr lang="fr-FR" sz="2800" b="1" dirty="0">
                <a:latin typeface="Calibri" panose="020F0502020204030204" pitchFamily="34" charset="0"/>
                <a:cs typeface="Calibri" panose="020F0502020204030204" pitchFamily="34" charset="0"/>
              </a:rPr>
              <a:t> </a:t>
            </a:r>
            <a:r>
              <a:rPr lang="fr-FR" sz="2800" b="1" dirty="0" err="1">
                <a:latin typeface="Calibri" panose="020F0502020204030204" pitchFamily="34" charset="0"/>
                <a:cs typeface="Calibri" panose="020F0502020204030204" pitchFamily="34" charset="0"/>
              </a:rPr>
              <a:t>into</a:t>
            </a:r>
            <a:r>
              <a:rPr lang="fr-FR" sz="2800" b="1" dirty="0">
                <a:latin typeface="Calibri" panose="020F0502020204030204" pitchFamily="34" charset="0"/>
                <a:cs typeface="Calibri" panose="020F0502020204030204" pitchFamily="34" charset="0"/>
              </a:rPr>
              <a:t> </a:t>
            </a:r>
            <a:r>
              <a:rPr lang="fr-FR" sz="2800" b="1" dirty="0" err="1">
                <a:latin typeface="Calibri" panose="020F0502020204030204" pitchFamily="34" charset="0"/>
                <a:cs typeface="Calibri" panose="020F0502020204030204" pitchFamily="34" charset="0"/>
              </a:rPr>
              <a:t>coherent</a:t>
            </a:r>
            <a:r>
              <a:rPr lang="fr-FR" sz="2800" b="1" dirty="0">
                <a:latin typeface="Calibri" panose="020F0502020204030204" pitchFamily="34" charset="0"/>
                <a:cs typeface="Calibri" panose="020F0502020204030204" pitchFamily="34" charset="0"/>
              </a:rPr>
              <a:t> sections</a:t>
            </a:r>
          </a:p>
          <a:p>
            <a:pPr marL="514350" indent="-514350">
              <a:buAutoNum type="alphaLcPeriod"/>
            </a:pPr>
            <a:r>
              <a:rPr lang="fr-FR" sz="2800" b="1" dirty="0">
                <a:latin typeface="Calibri" panose="020F0502020204030204" pitchFamily="34" charset="0"/>
                <a:cs typeface="Calibri" panose="020F0502020204030204" pitchFamily="34" charset="0"/>
              </a:rPr>
              <a:t>Conclusions </a:t>
            </a:r>
          </a:p>
          <a:p>
            <a:pPr marL="514350" indent="-514350">
              <a:buAutoNum type="alphaLcPeriod"/>
            </a:pPr>
            <a:r>
              <a:rPr lang="fr-FR" sz="2800" b="1" dirty="0">
                <a:latin typeface="Calibri" panose="020F0502020204030204" pitchFamily="34" charset="0"/>
                <a:cs typeface="Calibri" panose="020F0502020204030204" pitchFamily="34" charset="0"/>
              </a:rPr>
              <a:t>Bibliography</a:t>
            </a:r>
            <a:endParaRPr lang="fr-FR" sz="2800" dirty="0">
              <a:latin typeface="Calibri" panose="020F0502020204030204" pitchFamily="34" charset="0"/>
              <a:cs typeface="Calibri" panose="020F0502020204030204" pitchFamily="34" charset="0"/>
            </a:endParaRPr>
          </a:p>
          <a:p>
            <a:pPr marL="0" indent="0">
              <a:buNone/>
            </a:pPr>
            <a:endParaRPr lang="en-US" sz="3200" dirty="0">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845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52615" y="0"/>
            <a:ext cx="10737429" cy="1011137"/>
          </a:xfrm>
        </p:spPr>
        <p:txBody>
          <a:bodyPr/>
          <a:lstStyle/>
          <a:p>
            <a:r>
              <a:rPr lang="en-US" dirty="0">
                <a:solidFill>
                  <a:schemeClr val="accent6"/>
                </a:solidFill>
                <a:latin typeface="Calibri"/>
                <a:cs typeface="Calibri"/>
              </a:rPr>
              <a:t>Introduction</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06627" y="1235676"/>
            <a:ext cx="11454713" cy="4967416"/>
          </a:xfrm>
        </p:spPr>
        <p:txBody>
          <a:bodyPr vert="horz" lIns="0" tIns="0" rIns="0" bIns="0" rtlCol="0" anchor="t">
            <a:normAutofit lnSpcReduction="10000"/>
          </a:bodyPr>
          <a:lstStyle/>
          <a:p>
            <a:pPr marL="571500" indent="-571500">
              <a:buAutoNum type="romanLcPeriod"/>
            </a:pPr>
            <a:r>
              <a:rPr lang="fr-FR" sz="2000" b="1" dirty="0" err="1">
                <a:latin typeface="Calibri" panose="020F0502020204030204" pitchFamily="34" charset="0"/>
                <a:cs typeface="Calibri" panose="020F0502020204030204" pitchFamily="34" charset="0"/>
              </a:rPr>
              <a:t>Introduce</a:t>
            </a:r>
            <a:r>
              <a:rPr lang="fr-FR" sz="2000" b="1" dirty="0">
                <a:latin typeface="Calibri" panose="020F0502020204030204" pitchFamily="34" charset="0"/>
                <a:cs typeface="Calibri" panose="020F0502020204030204" pitchFamily="34" charset="0"/>
              </a:rPr>
              <a:t> the </a:t>
            </a:r>
            <a:r>
              <a:rPr lang="fr-FR" sz="2000" b="1" dirty="0" err="1">
                <a:latin typeface="Calibri" panose="020F0502020204030204" pitchFamily="34" charset="0"/>
                <a:cs typeface="Calibri" panose="020F0502020204030204" pitchFamily="34" charset="0"/>
              </a:rPr>
              <a:t>title</a:t>
            </a:r>
            <a:r>
              <a:rPr lang="fr-FR" sz="2000" b="1" dirty="0">
                <a:latin typeface="Calibri" panose="020F0502020204030204" pitchFamily="34" charset="0"/>
                <a:cs typeface="Calibri" panose="020F0502020204030204" pitchFamily="34" charset="0"/>
              </a:rPr>
              <a:t> and the </a:t>
            </a:r>
            <a:r>
              <a:rPr lang="fr-FR" sz="2000" b="1" dirty="0" err="1">
                <a:latin typeface="Calibri" panose="020F0502020204030204" pitchFamily="34" charset="0"/>
                <a:cs typeface="Calibri" panose="020F0502020204030204" pitchFamily="34" charset="0"/>
              </a:rPr>
              <a:t>play</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premise</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briefly</a:t>
            </a:r>
            <a:r>
              <a:rPr lang="fr-FR" sz="2000" b="1" dirty="0">
                <a:latin typeface="Calibri" panose="020F0502020204030204" pitchFamily="34" charset="0"/>
                <a:cs typeface="Calibri" panose="020F0502020204030204" pitchFamily="34" charset="0"/>
              </a:rPr>
              <a:t>,</a:t>
            </a:r>
            <a:endParaRPr lang="fr-FR" sz="2000" dirty="0">
              <a:latin typeface="Calibri" panose="020F0502020204030204" pitchFamily="34" charset="0"/>
              <a:cs typeface="Calibri" panose="020F0502020204030204" pitchFamily="34" charset="0"/>
            </a:endParaRPr>
          </a:p>
          <a:p>
            <a:pPr marL="571500" indent="-571500">
              <a:buFont typeface="Arial" panose="020B0604020202020204" pitchFamily="34" charset="0"/>
              <a:buAutoNum type="romanLcPeriod"/>
            </a:pPr>
            <a:r>
              <a:rPr lang="fr-FR" sz="2000" b="1" dirty="0" err="1">
                <a:latin typeface="Calibri" panose="020F0502020204030204" pitchFamily="34" charset="0"/>
                <a:cs typeface="Calibri" panose="020F0502020204030204" pitchFamily="34" charset="0"/>
              </a:rPr>
              <a:t>Define</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any</a:t>
            </a:r>
            <a:r>
              <a:rPr lang="fr-FR" sz="2000" b="1" dirty="0">
                <a:latin typeface="Calibri" panose="020F0502020204030204" pitchFamily="34" charset="0"/>
                <a:cs typeface="Calibri" panose="020F0502020204030204" pitchFamily="34" charset="0"/>
              </a:rPr>
              <a:t> key </a:t>
            </a:r>
            <a:r>
              <a:rPr lang="fr-FR" sz="2000" b="1" dirty="0" err="1">
                <a:latin typeface="Calibri" panose="020F0502020204030204" pitchFamily="34" charset="0"/>
                <a:cs typeface="Calibri" panose="020F0502020204030204" pitchFamily="34" charset="0"/>
              </a:rPr>
              <a:t>terms</a:t>
            </a:r>
            <a:r>
              <a:rPr lang="fr-FR" sz="2000" b="1" dirty="0">
                <a:latin typeface="Calibri" panose="020F0502020204030204" pitchFamily="34" charset="0"/>
                <a:cs typeface="Calibri" panose="020F0502020204030204" pitchFamily="34" charset="0"/>
              </a:rPr>
              <a:t> or concepts </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what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is</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competitive</a:t>
            </a:r>
            <a:r>
              <a:rPr lang="fr-FR" sz="2000" dirty="0">
                <a:latin typeface="Calibri" panose="020F0502020204030204" pitchFamily="34" charset="0"/>
                <a:cs typeface="Calibri" panose="020F0502020204030204" pitchFamily="34" charset="0"/>
              </a:rPr>
              <a:t> memory? You </a:t>
            </a:r>
            <a:r>
              <a:rPr lang="fr-FR" sz="2000" dirty="0" err="1">
                <a:latin typeface="Calibri" panose="020F0502020204030204" pitchFamily="34" charset="0"/>
                <a:cs typeface="Calibri" panose="020F0502020204030204" pitchFamily="34" charset="0"/>
              </a:rPr>
              <a:t>may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want</a:t>
            </a:r>
            <a:r>
              <a:rPr lang="fr-FR" sz="2000" dirty="0">
                <a:latin typeface="Calibri" panose="020F0502020204030204" pitchFamily="34" charset="0"/>
                <a:cs typeface="Calibri" panose="020F0502020204030204" pitchFamily="34" charset="0"/>
              </a:rPr>
              <a:t> to </a:t>
            </a:r>
            <a:r>
              <a:rPr lang="fr-FR" sz="2000" dirty="0" err="1">
                <a:latin typeface="Calibri" panose="020F0502020204030204" pitchFamily="34" charset="0"/>
                <a:cs typeface="Calibri" panose="020F0502020204030204" pitchFamily="34" charset="0"/>
              </a:rPr>
              <a:t>refer</a:t>
            </a:r>
            <a:r>
              <a:rPr lang="fr-FR" sz="2000" dirty="0">
                <a:latin typeface="Calibri" panose="020F0502020204030204" pitchFamily="34" charset="0"/>
                <a:cs typeface="Calibri" panose="020F0502020204030204" pitchFamily="34" charset="0"/>
              </a:rPr>
              <a:t> back to </a:t>
            </a:r>
            <a:r>
              <a:rPr lang="fr-FR" sz="2000" dirty="0" err="1">
                <a:latin typeface="Calibri" panose="020F0502020204030204" pitchFamily="34" charset="0"/>
                <a:cs typeface="Calibri" panose="020F0502020204030204" pitchFamily="34" charset="0"/>
              </a:rPr>
              <a:t>your</a:t>
            </a:r>
            <a:r>
              <a:rPr lang="fr-FR" sz="2000" dirty="0">
                <a:latin typeface="Calibri" panose="020F0502020204030204" pitchFamily="34" charset="0"/>
                <a:cs typeface="Calibri" panose="020F0502020204030204" pitchFamily="34" charset="0"/>
              </a:rPr>
              <a:t> notes </a:t>
            </a:r>
            <a:r>
              <a:rPr lang="fr-FR" sz="2000" dirty="0" err="1">
                <a:latin typeface="Calibri" panose="020F0502020204030204" pitchFamily="34" charset="0"/>
                <a:cs typeface="Calibri" panose="020F0502020204030204" pitchFamily="34" charset="0"/>
              </a:rPr>
              <a:t>from</a:t>
            </a:r>
            <a:r>
              <a:rPr lang="fr-FR" sz="2000" dirty="0">
                <a:latin typeface="Calibri" panose="020F0502020204030204" pitchFamily="34" charset="0"/>
                <a:cs typeface="Calibri" panose="020F0502020204030204" pitchFamily="34" charset="0"/>
              </a:rPr>
              <a:t> session 1.</a:t>
            </a:r>
          </a:p>
          <a:p>
            <a:pPr marL="571500" indent="-571500">
              <a:buAutoNum type="romanLcPeriod"/>
            </a:pPr>
            <a:r>
              <a:rPr lang="fr-FR" sz="2000" b="1" dirty="0">
                <a:latin typeface="Calibri" panose="020F0502020204030204" pitchFamily="34" charset="0"/>
                <a:cs typeface="Calibri" panose="020F0502020204030204" pitchFamily="34" charset="0"/>
              </a:rPr>
              <a:t>Contextualise the discussion </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why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is</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competitive</a:t>
            </a:r>
            <a:r>
              <a:rPr lang="fr-FR" sz="2000" dirty="0">
                <a:latin typeface="Calibri" panose="020F0502020204030204" pitchFamily="34" charset="0"/>
                <a:cs typeface="Calibri" panose="020F0502020204030204" pitchFamily="34" charset="0"/>
              </a:rPr>
              <a:t> memory relevant to a </a:t>
            </a:r>
            <a:r>
              <a:rPr lang="fr-FR" sz="2000" dirty="0" err="1">
                <a:latin typeface="Calibri" panose="020F0502020204030204" pitchFamily="34" charset="0"/>
                <a:cs typeface="Calibri" panose="020F0502020204030204" pitchFamily="34" charset="0"/>
              </a:rPr>
              <a:t>play</a:t>
            </a:r>
            <a:r>
              <a:rPr lang="fr-FR" sz="2000" dirty="0">
                <a:latin typeface="Calibri" panose="020F0502020204030204" pitchFamily="34" charset="0"/>
                <a:cs typeface="Calibri" panose="020F0502020204030204" pitchFamily="34" charset="0"/>
              </a:rPr>
              <a:t> about a group of people </a:t>
            </a:r>
            <a:r>
              <a:rPr lang="fr-FR" sz="2000" dirty="0" err="1">
                <a:latin typeface="Calibri" panose="020F0502020204030204" pitchFamily="34" charset="0"/>
                <a:cs typeface="Calibri" panose="020F0502020204030204" pitchFamily="34" charset="0"/>
              </a:rPr>
              <a:t>with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various</a:t>
            </a:r>
            <a:r>
              <a:rPr lang="fr-FR" sz="2000" dirty="0">
                <a:latin typeface="Calibri" panose="020F0502020204030204" pitchFamily="34" charset="0"/>
                <a:cs typeface="Calibri" panose="020F0502020204030204" pitchFamily="34" charset="0"/>
              </a:rPr>
              <a:t> links to Algeria? </a:t>
            </a:r>
            <a:r>
              <a:rPr lang="fr-FR" sz="2000" dirty="0" err="1">
                <a:latin typeface="Calibri" panose="020F0502020204030204" pitchFamily="34" charset="0"/>
                <a:cs typeface="Calibri" panose="020F0502020204030204" pitchFamily="34" charset="0"/>
              </a:rPr>
              <a:t>What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happened</a:t>
            </a:r>
            <a:r>
              <a:rPr lang="fr-FR" sz="2000" dirty="0">
                <a:latin typeface="Calibri" panose="020F0502020204030204" pitchFamily="34" charset="0"/>
                <a:cs typeface="Calibri" panose="020F0502020204030204" pitchFamily="34" charset="0"/>
              </a:rPr>
              <a:t> in Algeria and France and how </a:t>
            </a:r>
            <a:r>
              <a:rPr lang="fr-FR" sz="2000" dirty="0" err="1">
                <a:latin typeface="Calibri" panose="020F0502020204030204" pitchFamily="34" charset="0"/>
                <a:cs typeface="Calibri" panose="020F0502020204030204" pitchFamily="34" charset="0"/>
              </a:rPr>
              <a:t>is</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this</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still</a:t>
            </a:r>
            <a:r>
              <a:rPr lang="fr-FR" sz="2000" dirty="0">
                <a:latin typeface="Calibri" panose="020F0502020204030204" pitchFamily="34" charset="0"/>
                <a:cs typeface="Calibri" panose="020F0502020204030204" pitchFamily="34" charset="0"/>
              </a:rPr>
              <a:t> relevant to France </a:t>
            </a:r>
            <a:r>
              <a:rPr lang="fr-FR" sz="2000" dirty="0" err="1">
                <a:latin typeface="Calibri" panose="020F0502020204030204" pitchFamily="34" charset="0"/>
                <a:cs typeface="Calibri" panose="020F0502020204030204" pitchFamily="34" charset="0"/>
              </a:rPr>
              <a:t>today</a:t>
            </a:r>
            <a:r>
              <a:rPr lang="fr-FR" sz="2000" dirty="0">
                <a:latin typeface="Calibri" panose="020F0502020204030204" pitchFamily="34" charset="0"/>
                <a:cs typeface="Calibri" panose="020F0502020204030204" pitchFamily="34" charset="0"/>
              </a:rPr>
              <a:t>?</a:t>
            </a:r>
          </a:p>
          <a:p>
            <a:pPr marL="571500" indent="-571500">
              <a:buAutoNum type="romanLcPeriod"/>
            </a:pPr>
            <a:r>
              <a:rPr lang="fr-FR" sz="2000" b="1" dirty="0" err="1">
                <a:latin typeface="Calibri" panose="020F0502020204030204" pitchFamily="34" charset="0"/>
                <a:cs typeface="Calibri" panose="020F0502020204030204" pitchFamily="34" charset="0"/>
              </a:rPr>
              <a:t>Explain</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what</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you</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will</a:t>
            </a:r>
            <a:r>
              <a:rPr lang="fr-FR" sz="2000" b="1" dirty="0">
                <a:latin typeface="Calibri" panose="020F0502020204030204" pitchFamily="34" charset="0"/>
                <a:cs typeface="Calibri" panose="020F0502020204030204" pitchFamily="34" charset="0"/>
              </a:rPr>
              <a:t> do and </a:t>
            </a:r>
            <a:r>
              <a:rPr lang="fr-FR" sz="2000" b="1" dirty="0" err="1">
                <a:latin typeface="Calibri" panose="020F0502020204030204" pitchFamily="34" charset="0"/>
                <a:cs typeface="Calibri" panose="020F0502020204030204" pitchFamily="34" charset="0"/>
              </a:rPr>
              <a:t>what</a:t>
            </a:r>
            <a:r>
              <a:rPr lang="fr-FR" sz="2000" b="1" dirty="0">
                <a:latin typeface="Calibri" panose="020F0502020204030204" pitchFamily="34" charset="0"/>
                <a:cs typeface="Calibri" panose="020F0502020204030204" pitchFamily="34" charset="0"/>
              </a:rPr>
              <a:t> conclusion </a:t>
            </a:r>
            <a:r>
              <a:rPr lang="fr-FR" sz="2000" b="1" dirty="0" err="1">
                <a:latin typeface="Calibri" panose="020F0502020204030204" pitchFamily="34" charset="0"/>
                <a:cs typeface="Calibri" panose="020F0502020204030204" pitchFamily="34" charset="0"/>
              </a:rPr>
              <a:t>this</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will</a:t>
            </a:r>
            <a:r>
              <a:rPr lang="fr-FR" sz="2000" b="1" dirty="0">
                <a:latin typeface="Calibri" panose="020F0502020204030204" pitchFamily="34" charset="0"/>
                <a:cs typeface="Calibri" panose="020F0502020204030204" pitchFamily="34" charset="0"/>
              </a:rPr>
              <a:t> lead </a:t>
            </a:r>
            <a:r>
              <a:rPr lang="fr-FR" sz="2000" b="1" dirty="0" err="1">
                <a:latin typeface="Calibri" panose="020F0502020204030204" pitchFamily="34" charset="0"/>
                <a:cs typeface="Calibri" panose="020F0502020204030204" pitchFamily="34" charset="0"/>
              </a:rPr>
              <a:t>you</a:t>
            </a:r>
            <a:r>
              <a:rPr lang="fr-FR" sz="2000" b="1" dirty="0">
                <a:latin typeface="Calibri" panose="020F0502020204030204" pitchFamily="34" charset="0"/>
                <a:cs typeface="Calibri" panose="020F0502020204030204" pitchFamily="34" charset="0"/>
              </a:rPr>
              <a:t> to </a:t>
            </a:r>
            <a:r>
              <a:rPr lang="fr-FR" sz="2000" dirty="0">
                <a:latin typeface="Calibri" panose="020F0502020204030204" pitchFamily="34" charset="0"/>
                <a:cs typeface="Calibri" panose="020F0502020204030204" pitchFamily="34" charset="0"/>
              </a:rPr>
              <a:t>– Will </a:t>
            </a:r>
            <a:r>
              <a:rPr lang="fr-FR" sz="2000" dirty="0" err="1">
                <a:latin typeface="Calibri" panose="020F0502020204030204" pitchFamily="34" charset="0"/>
                <a:cs typeface="Calibri" panose="020F0502020204030204" pitchFamily="34" charset="0"/>
              </a:rPr>
              <a:t>you</a:t>
            </a:r>
            <a:r>
              <a:rPr lang="fr-FR" sz="2000" dirty="0">
                <a:latin typeface="Calibri" panose="020F0502020204030204" pitchFamily="34" charset="0"/>
                <a:cs typeface="Calibri" panose="020F0502020204030204" pitchFamily="34" charset="0"/>
              </a:rPr>
              <a:t> explore </a:t>
            </a:r>
            <a:r>
              <a:rPr lang="fr-FR" sz="2000" dirty="0" err="1">
                <a:latin typeface="Calibri" panose="020F0502020204030204" pitchFamily="34" charset="0"/>
                <a:cs typeface="Calibri" panose="020F0502020204030204" pitchFamily="34" charset="0"/>
              </a:rPr>
              <a:t>themes</a:t>
            </a:r>
            <a:r>
              <a:rPr lang="fr-FR" sz="2000" dirty="0">
                <a:latin typeface="Calibri" panose="020F0502020204030204" pitchFamily="34" charset="0"/>
                <a:cs typeface="Calibri" panose="020F0502020204030204" pitchFamily="34" charset="0"/>
              </a:rPr>
              <a:t>? Will </a:t>
            </a:r>
            <a:r>
              <a:rPr lang="fr-FR" sz="2000" dirty="0" err="1">
                <a:latin typeface="Calibri" panose="020F0502020204030204" pitchFamily="34" charset="0"/>
                <a:cs typeface="Calibri" panose="020F0502020204030204" pitchFamily="34" charset="0"/>
              </a:rPr>
              <a:t>you</a:t>
            </a:r>
            <a:r>
              <a:rPr lang="fr-FR" sz="2000" dirty="0">
                <a:latin typeface="Calibri" panose="020F0502020204030204" pitchFamily="34" charset="0"/>
                <a:cs typeface="Calibri" panose="020F0502020204030204" pitchFamily="34" charset="0"/>
              </a:rPr>
              <a:t> analyse the </a:t>
            </a:r>
            <a:r>
              <a:rPr lang="fr-FR" sz="2000" dirty="0" err="1">
                <a:latin typeface="Calibri" panose="020F0502020204030204" pitchFamily="34" charset="0"/>
                <a:cs typeface="Calibri" panose="020F0502020204030204" pitchFamily="34" charset="0"/>
              </a:rPr>
              <a:t>language</a:t>
            </a:r>
            <a:r>
              <a:rPr lang="fr-FR" sz="2000" dirty="0">
                <a:latin typeface="Calibri" panose="020F0502020204030204" pitchFamily="34" charset="0"/>
                <a:cs typeface="Calibri" panose="020F0502020204030204" pitchFamily="34" charset="0"/>
              </a:rPr>
              <a:t>? Will </a:t>
            </a:r>
            <a:r>
              <a:rPr lang="fr-FR" sz="2000" dirty="0" err="1">
                <a:latin typeface="Calibri" panose="020F0502020204030204" pitchFamily="34" charset="0"/>
                <a:cs typeface="Calibri" panose="020F0502020204030204" pitchFamily="34" charset="0"/>
              </a:rPr>
              <a:t>you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discuss</a:t>
            </a:r>
            <a:r>
              <a:rPr lang="fr-FR" sz="2000" dirty="0">
                <a:latin typeface="Calibri" panose="020F0502020204030204" pitchFamily="34" charset="0"/>
                <a:cs typeface="Calibri" panose="020F0502020204030204" pitchFamily="34" charset="0"/>
              </a:rPr>
              <a:t> key </a:t>
            </a:r>
            <a:r>
              <a:rPr lang="fr-FR" sz="2000" dirty="0" err="1">
                <a:latin typeface="Calibri" panose="020F0502020204030204" pitchFamily="34" charset="0"/>
                <a:cs typeface="Calibri" panose="020F0502020204030204" pitchFamily="34" charset="0"/>
              </a:rPr>
              <a:t>scenes</a:t>
            </a:r>
            <a:r>
              <a:rPr lang="fr-FR" sz="2000" dirty="0">
                <a:latin typeface="Calibri" panose="020F0502020204030204" pitchFamily="34" charset="0"/>
                <a:cs typeface="Calibri" panose="020F0502020204030204" pitchFamily="34" charset="0"/>
              </a:rPr>
              <a:t>? Will </a:t>
            </a:r>
            <a:r>
              <a:rPr lang="fr-FR" sz="2000" dirty="0" err="1">
                <a:latin typeface="Calibri" panose="020F0502020204030204" pitchFamily="34" charset="0"/>
                <a:cs typeface="Calibri" panose="020F0502020204030204" pitchFamily="34" charset="0"/>
              </a:rPr>
              <a:t>you</a:t>
            </a:r>
            <a:r>
              <a:rPr lang="fr-FR" sz="2000" dirty="0">
                <a:latin typeface="Calibri" panose="020F0502020204030204" pitchFamily="34" charset="0"/>
                <a:cs typeface="Calibri" panose="020F0502020204030204" pitchFamily="34" charset="0"/>
              </a:rPr>
              <a:t> look at </a:t>
            </a:r>
            <a:r>
              <a:rPr lang="fr-FR" sz="2000" dirty="0" err="1">
                <a:latin typeface="Calibri" panose="020F0502020204030204" pitchFamily="34" charset="0"/>
                <a:cs typeface="Calibri" panose="020F0502020204030204" pitchFamily="34" charset="0"/>
              </a:rPr>
              <a:t>literary</a:t>
            </a:r>
            <a:r>
              <a:rPr lang="fr-FR" sz="2000" dirty="0">
                <a:latin typeface="Calibri" panose="020F0502020204030204" pitchFamily="34" charset="0"/>
                <a:cs typeface="Calibri" panose="020F0502020204030204" pitchFamily="34" charset="0"/>
              </a:rPr>
              <a:t> techniques </a:t>
            </a:r>
            <a:r>
              <a:rPr lang="fr-FR" sz="2000" dirty="0" err="1">
                <a:latin typeface="Calibri" panose="020F0502020204030204" pitchFamily="34" charset="0"/>
                <a:cs typeface="Calibri" panose="020F0502020204030204" pitchFamily="34" charset="0"/>
              </a:rPr>
              <a:t>such</a:t>
            </a:r>
            <a:r>
              <a:rPr lang="fr-FR" sz="2000" dirty="0">
                <a:latin typeface="Calibri" panose="020F0502020204030204" pitchFamily="34" charset="0"/>
                <a:cs typeface="Calibri" panose="020F0502020204030204" pitchFamily="34" charset="0"/>
              </a:rPr>
              <a:t> a </a:t>
            </a:r>
            <a:r>
              <a:rPr lang="fr-FR" sz="2000" dirty="0" err="1">
                <a:latin typeface="Calibri" panose="020F0502020204030204" pitchFamily="34" charset="0"/>
                <a:cs typeface="Calibri" panose="020F0502020204030204" pitchFamily="34" charset="0"/>
              </a:rPr>
              <a:t>metaphor</a:t>
            </a:r>
            <a:r>
              <a:rPr lang="fr-FR" sz="2000" dirty="0">
                <a:latin typeface="Calibri" panose="020F0502020204030204" pitchFamily="34" charset="0"/>
                <a:cs typeface="Calibri" panose="020F0502020204030204" pitchFamily="34" charset="0"/>
              </a:rPr>
              <a:t>?  </a:t>
            </a:r>
          </a:p>
          <a:p>
            <a:pPr marL="0" indent="0">
              <a:buNone/>
            </a:pPr>
            <a:r>
              <a:rPr lang="fr-FR" sz="2000" i="1" dirty="0">
                <a:latin typeface="Calibri" panose="020F0502020204030204" pitchFamily="34" charset="0"/>
                <a:cs typeface="Calibri" panose="020F0502020204030204" pitchFamily="34" charset="0"/>
              </a:rPr>
              <a:t>‘By </a:t>
            </a:r>
            <a:r>
              <a:rPr lang="fr-FR" sz="2000" i="1" dirty="0" err="1">
                <a:latin typeface="Calibri" panose="020F0502020204030204" pitchFamily="34" charset="0"/>
                <a:cs typeface="Calibri" panose="020F0502020204030204" pitchFamily="34" charset="0"/>
              </a:rPr>
              <a:t>exploring</a:t>
            </a:r>
            <a:r>
              <a:rPr lang="fr-FR" sz="2000" i="1" dirty="0">
                <a:latin typeface="Calibri" panose="020F0502020204030204" pitchFamily="34" charset="0"/>
                <a:cs typeface="Calibri" panose="020F0502020204030204" pitchFamily="34" charset="0"/>
              </a:rPr>
              <a:t> the </a:t>
            </a:r>
            <a:r>
              <a:rPr lang="fr-FR" sz="2000" i="1" dirty="0" err="1">
                <a:latin typeface="Calibri" panose="020F0502020204030204" pitchFamily="34" charset="0"/>
                <a:cs typeface="Calibri" panose="020F0502020204030204" pitchFamily="34" charset="0"/>
              </a:rPr>
              <a:t>roles</a:t>
            </a:r>
            <a:r>
              <a:rPr lang="fr-FR" sz="2000" i="1" dirty="0">
                <a:latin typeface="Calibri" panose="020F0502020204030204" pitchFamily="34" charset="0"/>
                <a:cs typeface="Calibri" panose="020F0502020204030204" pitchFamily="34" charset="0"/>
              </a:rPr>
              <a:t> of the </a:t>
            </a:r>
            <a:r>
              <a:rPr lang="fr-FR" sz="2000" i="1" dirty="0" err="1">
                <a:latin typeface="Calibri" panose="020F0502020204030204" pitchFamily="34" charset="0"/>
                <a:cs typeface="Calibri" panose="020F0502020204030204" pitchFamily="34" charset="0"/>
              </a:rPr>
              <a:t>characters</a:t>
            </a:r>
            <a:r>
              <a:rPr lang="fr-FR" sz="2000" i="1" dirty="0">
                <a:latin typeface="Calibri" panose="020F0502020204030204" pitchFamily="34" charset="0"/>
                <a:cs typeface="Calibri" panose="020F0502020204030204" pitchFamily="34" charset="0"/>
              </a:rPr>
              <a:t> and how </a:t>
            </a:r>
            <a:r>
              <a:rPr lang="fr-FR" sz="2000" i="1" dirty="0" err="1">
                <a:latin typeface="Calibri" panose="020F0502020204030204" pitchFamily="34" charset="0"/>
                <a:cs typeface="Calibri" panose="020F0502020204030204" pitchFamily="34" charset="0"/>
              </a:rPr>
              <a:t>they</a:t>
            </a:r>
            <a:r>
              <a:rPr lang="fr-FR" sz="2000" i="1" dirty="0">
                <a:latin typeface="Calibri" panose="020F0502020204030204" pitchFamily="34" charset="0"/>
                <a:cs typeface="Calibri" panose="020F0502020204030204" pitchFamily="34" charset="0"/>
              </a:rPr>
              <a:t> </a:t>
            </a:r>
            <a:r>
              <a:rPr lang="fr-FR" sz="2000" i="1" dirty="0" err="1">
                <a:latin typeface="Calibri" panose="020F0502020204030204" pitchFamily="34" charset="0"/>
                <a:cs typeface="Calibri" panose="020F0502020204030204" pitchFamily="34" charset="0"/>
              </a:rPr>
              <a:t>interact</a:t>
            </a:r>
            <a:r>
              <a:rPr lang="fr-FR" sz="2000" i="1" dirty="0">
                <a:latin typeface="Calibri" panose="020F0502020204030204" pitchFamily="34" charset="0"/>
                <a:cs typeface="Calibri" panose="020F0502020204030204" pitchFamily="34" charset="0"/>
              </a:rPr>
              <a:t>, the use of humour, and the technique of </a:t>
            </a:r>
            <a:r>
              <a:rPr lang="fr-FR" sz="2000" i="1" dirty="0" err="1">
                <a:latin typeface="Calibri" panose="020F0502020204030204" pitchFamily="34" charset="0"/>
                <a:cs typeface="Calibri" panose="020F0502020204030204" pitchFamily="34" charset="0"/>
              </a:rPr>
              <a:t>using</a:t>
            </a:r>
            <a:r>
              <a:rPr lang="fr-FR" sz="2000" i="1" dirty="0">
                <a:latin typeface="Calibri" panose="020F0502020204030204" pitchFamily="34" charset="0"/>
                <a:cs typeface="Calibri" panose="020F0502020204030204" pitchFamily="34" charset="0"/>
              </a:rPr>
              <a:t> the </a:t>
            </a:r>
            <a:r>
              <a:rPr lang="fr-FR" sz="2000" dirty="0">
                <a:latin typeface="Calibri" panose="020F0502020204030204" pitchFamily="34" charset="0"/>
                <a:cs typeface="Calibri" panose="020F0502020204030204" pitchFamily="34" charset="0"/>
              </a:rPr>
              <a:t>pétanque</a:t>
            </a:r>
            <a:r>
              <a:rPr lang="fr-FR" sz="2000" i="1" dirty="0">
                <a:latin typeface="Calibri" panose="020F0502020204030204" pitchFamily="34" charset="0"/>
                <a:cs typeface="Calibri" panose="020F0502020204030204" pitchFamily="34" charset="0"/>
              </a:rPr>
              <a:t> court as a </a:t>
            </a:r>
            <a:r>
              <a:rPr lang="fr-FR" sz="2000" i="1" dirty="0" err="1">
                <a:latin typeface="Calibri" panose="020F0502020204030204" pitchFamily="34" charset="0"/>
                <a:cs typeface="Calibri" panose="020F0502020204030204" pitchFamily="34" charset="0"/>
              </a:rPr>
              <a:t>microcosm</a:t>
            </a:r>
            <a:r>
              <a:rPr lang="fr-FR" sz="2000" i="1" dirty="0">
                <a:latin typeface="Calibri" panose="020F0502020204030204" pitchFamily="34" charset="0"/>
                <a:cs typeface="Calibri" panose="020F0502020204030204" pitchFamily="34" charset="0"/>
              </a:rPr>
              <a:t> for </a:t>
            </a:r>
            <a:r>
              <a:rPr lang="fr-FR" sz="2000" i="1" dirty="0" err="1">
                <a:latin typeface="Calibri" panose="020F0502020204030204" pitchFamily="34" charset="0"/>
                <a:cs typeface="Calibri" panose="020F0502020204030204" pitchFamily="34" charset="0"/>
              </a:rPr>
              <a:t>discussing</a:t>
            </a:r>
            <a:r>
              <a:rPr lang="fr-FR" sz="2000" i="1" dirty="0">
                <a:latin typeface="Calibri" panose="020F0502020204030204" pitchFamily="34" charset="0"/>
                <a:cs typeface="Calibri" panose="020F0502020204030204" pitchFamily="34" charset="0"/>
              </a:rPr>
              <a:t> perspectives on the Algerian </a:t>
            </a:r>
            <a:r>
              <a:rPr lang="fr-FR" sz="2000" i="1" dirty="0" err="1">
                <a:latin typeface="Calibri" panose="020F0502020204030204" pitchFamily="34" charset="0"/>
                <a:cs typeface="Calibri" panose="020F0502020204030204" pitchFamily="34" charset="0"/>
              </a:rPr>
              <a:t>War</a:t>
            </a:r>
            <a:r>
              <a:rPr lang="fr-FR" sz="2000" i="1" dirty="0">
                <a:latin typeface="Calibri" panose="020F0502020204030204" pitchFamily="34" charset="0"/>
                <a:cs typeface="Calibri" panose="020F0502020204030204" pitchFamily="34" charset="0"/>
              </a:rPr>
              <a:t>, </a:t>
            </a:r>
            <a:r>
              <a:rPr lang="fr-FR" sz="2000" i="1" dirty="0" err="1">
                <a:latin typeface="Calibri" panose="020F0502020204030204" pitchFamily="34" charset="0"/>
                <a:cs typeface="Calibri" panose="020F0502020204030204" pitchFamily="34" charset="0"/>
              </a:rPr>
              <a:t>this</a:t>
            </a:r>
            <a:r>
              <a:rPr lang="fr-FR" sz="2000" i="1" dirty="0">
                <a:latin typeface="Calibri" panose="020F0502020204030204" pitchFamily="34" charset="0"/>
                <a:cs typeface="Calibri" panose="020F0502020204030204" pitchFamily="34" charset="0"/>
              </a:rPr>
              <a:t> </a:t>
            </a:r>
            <a:r>
              <a:rPr lang="fr-FR" sz="2000" i="1" dirty="0" err="1">
                <a:latin typeface="Calibri" panose="020F0502020204030204" pitchFamily="34" charset="0"/>
                <a:cs typeface="Calibri" panose="020F0502020204030204" pitchFamily="34" charset="0"/>
              </a:rPr>
              <a:t>essay</a:t>
            </a:r>
            <a:r>
              <a:rPr lang="fr-FR" sz="2000" i="1" dirty="0">
                <a:latin typeface="Calibri" panose="020F0502020204030204" pitchFamily="34" charset="0"/>
                <a:cs typeface="Calibri" panose="020F0502020204030204" pitchFamily="34" charset="0"/>
              </a:rPr>
              <a:t> </a:t>
            </a:r>
            <a:r>
              <a:rPr lang="fr-FR" sz="2000" i="1" dirty="0" err="1">
                <a:latin typeface="Calibri" panose="020F0502020204030204" pitchFamily="34" charset="0"/>
                <a:cs typeface="Calibri" panose="020F0502020204030204" pitchFamily="34" charset="0"/>
              </a:rPr>
              <a:t>will</a:t>
            </a:r>
            <a:r>
              <a:rPr lang="fr-FR" sz="2000" i="1" dirty="0">
                <a:latin typeface="Calibri" panose="020F0502020204030204" pitchFamily="34" charset="0"/>
                <a:cs typeface="Calibri" panose="020F0502020204030204" pitchFamily="34" charset="0"/>
              </a:rPr>
              <a:t> show </a:t>
            </a:r>
            <a:r>
              <a:rPr lang="fr-FR" sz="2000" i="1" dirty="0" err="1">
                <a:latin typeface="Calibri" panose="020F0502020204030204" pitchFamily="34" charset="0"/>
                <a:cs typeface="Calibri" panose="020F0502020204030204" pitchFamily="34" charset="0"/>
              </a:rPr>
              <a:t>that</a:t>
            </a:r>
            <a:r>
              <a:rPr lang="fr-FR" sz="2000" i="1" dirty="0">
                <a:latin typeface="Calibri" panose="020F0502020204030204" pitchFamily="34" charset="0"/>
                <a:cs typeface="Calibri" panose="020F0502020204030204" pitchFamily="34" charset="0"/>
              </a:rPr>
              <a:t> </a:t>
            </a:r>
            <a:r>
              <a:rPr lang="fr-FR" sz="2000" dirty="0">
                <a:latin typeface="Calibri" panose="020F0502020204030204" pitchFamily="34" charset="0"/>
                <a:cs typeface="Calibri" panose="020F0502020204030204" pitchFamily="34" charset="0"/>
              </a:rPr>
              <a:t>Les Pieds Tanqués </a:t>
            </a:r>
            <a:r>
              <a:rPr lang="fr-FR" sz="2000" i="1" dirty="0" err="1">
                <a:latin typeface="Calibri" panose="020F0502020204030204" pitchFamily="34" charset="0"/>
                <a:cs typeface="Calibri" panose="020F0502020204030204" pitchFamily="34" charset="0"/>
              </a:rPr>
              <a:t>does</a:t>
            </a:r>
            <a:r>
              <a:rPr lang="fr-FR" sz="2000" i="1" dirty="0">
                <a:latin typeface="Calibri" panose="020F0502020204030204" pitchFamily="34" charset="0"/>
                <a:cs typeface="Calibri" panose="020F0502020204030204" pitchFamily="34" charset="0"/>
              </a:rPr>
              <a:t>/</a:t>
            </a:r>
            <a:r>
              <a:rPr lang="fr-FR" sz="2000" i="1" dirty="0" err="1">
                <a:latin typeface="Calibri" panose="020F0502020204030204" pitchFamily="34" charset="0"/>
                <a:cs typeface="Calibri" panose="020F0502020204030204" pitchFamily="34" charset="0"/>
              </a:rPr>
              <a:t>does</a:t>
            </a:r>
            <a:r>
              <a:rPr lang="fr-FR" sz="2000" i="1" dirty="0">
                <a:latin typeface="Calibri" panose="020F0502020204030204" pitchFamily="34" charset="0"/>
                <a:cs typeface="Calibri" panose="020F0502020204030204" pitchFamily="34" charset="0"/>
              </a:rPr>
              <a:t> not to a large </a:t>
            </a:r>
            <a:r>
              <a:rPr lang="fr-FR" sz="2000" i="1" dirty="0" err="1">
                <a:latin typeface="Calibri" panose="020F0502020204030204" pitchFamily="34" charset="0"/>
                <a:cs typeface="Calibri" panose="020F0502020204030204" pitchFamily="34" charset="0"/>
              </a:rPr>
              <a:t>extent</a:t>
            </a:r>
            <a:r>
              <a:rPr lang="fr-FR" sz="2000" i="1" dirty="0">
                <a:latin typeface="Calibri" panose="020F0502020204030204" pitchFamily="34" charset="0"/>
                <a:cs typeface="Calibri" panose="020F0502020204030204" pitchFamily="34" charset="0"/>
              </a:rPr>
              <a:t> </a:t>
            </a:r>
            <a:r>
              <a:rPr lang="fr-FR" sz="2000" i="1" dirty="0" err="1">
                <a:latin typeface="Calibri" panose="020F0502020204030204" pitchFamily="34" charset="0"/>
                <a:cs typeface="Calibri" panose="020F0502020204030204" pitchFamily="34" charset="0"/>
              </a:rPr>
              <a:t>conform</a:t>
            </a:r>
            <a:r>
              <a:rPr lang="fr-FR" sz="2000" i="1" dirty="0">
                <a:latin typeface="Calibri" panose="020F0502020204030204" pitchFamily="34" charset="0"/>
                <a:cs typeface="Calibri" panose="020F0502020204030204" pitchFamily="34" charset="0"/>
              </a:rPr>
              <a:t> to a model of </a:t>
            </a:r>
            <a:r>
              <a:rPr lang="fr-FR" sz="2000" i="1" dirty="0" err="1">
                <a:latin typeface="Calibri" panose="020F0502020204030204" pitchFamily="34" charset="0"/>
                <a:cs typeface="Calibri" panose="020F0502020204030204" pitchFamily="34" charset="0"/>
              </a:rPr>
              <a:t>competitive</a:t>
            </a:r>
            <a:r>
              <a:rPr lang="fr-FR" sz="2000" i="1" dirty="0">
                <a:latin typeface="Calibri" panose="020F0502020204030204" pitchFamily="34" charset="0"/>
                <a:cs typeface="Calibri" panose="020F0502020204030204" pitchFamily="34" charset="0"/>
              </a:rPr>
              <a:t> memory.’</a:t>
            </a:r>
          </a:p>
          <a:p>
            <a:pPr marL="0" indent="0">
              <a:buNone/>
            </a:pPr>
            <a:endParaRPr lang="fr-FR" sz="600" i="1" dirty="0">
              <a:latin typeface="Calibri" panose="020F0502020204030204" pitchFamily="34" charset="0"/>
              <a:cs typeface="Calibri" panose="020F0502020204030204" pitchFamily="34" charset="0"/>
            </a:endParaRPr>
          </a:p>
          <a:p>
            <a:pPr marL="0" indent="0">
              <a:buNone/>
            </a:pPr>
            <a:r>
              <a:rPr lang="fr-FR" sz="2000" b="1" dirty="0" err="1">
                <a:solidFill>
                  <a:schemeClr val="accent6"/>
                </a:solidFill>
                <a:latin typeface="Calibri" panose="020F0502020204030204" pitchFamily="34" charset="0"/>
                <a:cs typeface="Calibri" panose="020F0502020204030204" pitchFamily="34" charset="0"/>
              </a:rPr>
              <a:t>Make</a:t>
            </a:r>
            <a:r>
              <a:rPr lang="fr-FR" sz="2000" b="1" dirty="0">
                <a:solidFill>
                  <a:schemeClr val="accent6"/>
                </a:solidFill>
                <a:latin typeface="Calibri" panose="020F0502020204030204" pitchFamily="34" charset="0"/>
                <a:cs typeface="Calibri" panose="020F0502020204030204" pitchFamily="34" charset="0"/>
              </a:rPr>
              <a:t> notes on </a:t>
            </a:r>
            <a:r>
              <a:rPr lang="fr-FR" sz="2000" b="1" dirty="0" err="1">
                <a:solidFill>
                  <a:schemeClr val="accent6"/>
                </a:solidFill>
                <a:latin typeface="Calibri" panose="020F0502020204030204" pitchFamily="34" charset="0"/>
                <a:cs typeface="Calibri" panose="020F0502020204030204" pitchFamily="34" charset="0"/>
              </a:rPr>
              <a:t>what</a:t>
            </a:r>
            <a:r>
              <a:rPr lang="fr-FR" sz="2000" b="1" dirty="0">
                <a:solidFill>
                  <a:schemeClr val="accent6"/>
                </a:solidFill>
                <a:latin typeface="Calibri" panose="020F0502020204030204" pitchFamily="34" charset="0"/>
                <a:cs typeface="Calibri" panose="020F0502020204030204" pitchFamily="34" charset="0"/>
              </a:rPr>
              <a:t> </a:t>
            </a:r>
            <a:r>
              <a:rPr lang="fr-FR" sz="2000" b="1" dirty="0" err="1">
                <a:solidFill>
                  <a:schemeClr val="accent6"/>
                </a:solidFill>
                <a:latin typeface="Calibri" panose="020F0502020204030204" pitchFamily="34" charset="0"/>
                <a:cs typeface="Calibri" panose="020F0502020204030204" pitchFamily="34" charset="0"/>
              </a:rPr>
              <a:t>you</a:t>
            </a:r>
            <a:r>
              <a:rPr lang="fr-FR" sz="2000" b="1" dirty="0">
                <a:solidFill>
                  <a:schemeClr val="accent6"/>
                </a:solidFill>
                <a:latin typeface="Calibri" panose="020F0502020204030204" pitchFamily="34" charset="0"/>
                <a:cs typeface="Calibri" panose="020F0502020204030204" pitchFamily="34" charset="0"/>
              </a:rPr>
              <a:t> </a:t>
            </a:r>
            <a:r>
              <a:rPr lang="fr-FR" sz="2000" b="1" dirty="0" err="1">
                <a:solidFill>
                  <a:schemeClr val="accent6"/>
                </a:solidFill>
                <a:latin typeface="Calibri" panose="020F0502020204030204" pitchFamily="34" charset="0"/>
                <a:cs typeface="Calibri" panose="020F0502020204030204" pitchFamily="34" charset="0"/>
              </a:rPr>
              <a:t>will</a:t>
            </a:r>
            <a:r>
              <a:rPr lang="fr-FR" sz="2000" b="1" dirty="0">
                <a:solidFill>
                  <a:schemeClr val="accent6"/>
                </a:solidFill>
                <a:latin typeface="Calibri" panose="020F0502020204030204" pitchFamily="34" charset="0"/>
                <a:cs typeface="Calibri" panose="020F0502020204030204" pitchFamily="34" charset="0"/>
              </a:rPr>
              <a:t> </a:t>
            </a:r>
            <a:r>
              <a:rPr lang="fr-FR" sz="2000" b="1" dirty="0" err="1">
                <a:solidFill>
                  <a:schemeClr val="accent6"/>
                </a:solidFill>
                <a:latin typeface="Calibri" panose="020F0502020204030204" pitchFamily="34" charset="0"/>
                <a:cs typeface="Calibri" panose="020F0502020204030204" pitchFamily="34" charset="0"/>
              </a:rPr>
              <a:t>include</a:t>
            </a:r>
            <a:r>
              <a:rPr lang="fr-FR" sz="2000" b="1" dirty="0">
                <a:solidFill>
                  <a:schemeClr val="accent6"/>
                </a:solidFill>
                <a:latin typeface="Calibri" panose="020F0502020204030204" pitchFamily="34" charset="0"/>
                <a:cs typeface="Calibri" panose="020F0502020204030204" pitchFamily="34" charset="0"/>
              </a:rPr>
              <a:t> in </a:t>
            </a:r>
            <a:r>
              <a:rPr lang="fr-FR" sz="2000" b="1" dirty="0" err="1">
                <a:solidFill>
                  <a:schemeClr val="accent6"/>
                </a:solidFill>
                <a:latin typeface="Calibri" panose="020F0502020204030204" pitchFamily="34" charset="0"/>
                <a:cs typeface="Calibri" panose="020F0502020204030204" pitchFamily="34" charset="0"/>
              </a:rPr>
              <a:t>each</a:t>
            </a:r>
            <a:r>
              <a:rPr lang="fr-FR" sz="2000" b="1" dirty="0">
                <a:solidFill>
                  <a:schemeClr val="accent6"/>
                </a:solidFill>
                <a:latin typeface="Calibri" panose="020F0502020204030204" pitchFamily="34" charset="0"/>
                <a:cs typeface="Calibri" panose="020F0502020204030204" pitchFamily="34" charset="0"/>
              </a:rPr>
              <a:t> section of </a:t>
            </a:r>
            <a:r>
              <a:rPr lang="fr-FR" sz="2000" b="1" dirty="0" err="1">
                <a:solidFill>
                  <a:schemeClr val="accent6"/>
                </a:solidFill>
                <a:latin typeface="Calibri" panose="020F0502020204030204" pitchFamily="34" charset="0"/>
                <a:cs typeface="Calibri" panose="020F0502020204030204" pitchFamily="34" charset="0"/>
              </a:rPr>
              <a:t>your</a:t>
            </a:r>
            <a:r>
              <a:rPr lang="fr-FR" sz="2000" b="1" dirty="0">
                <a:solidFill>
                  <a:schemeClr val="accent6"/>
                </a:solidFill>
                <a:latin typeface="Calibri" panose="020F0502020204030204" pitchFamily="34" charset="0"/>
                <a:cs typeface="Calibri" panose="020F0502020204030204" pitchFamily="34" charset="0"/>
              </a:rPr>
              <a:t> introduction </a:t>
            </a:r>
            <a:r>
              <a:rPr lang="fr-FR" sz="2000" b="1" dirty="0" err="1">
                <a:solidFill>
                  <a:schemeClr val="accent6"/>
                </a:solidFill>
                <a:latin typeface="Calibri" panose="020F0502020204030204" pitchFamily="34" charset="0"/>
                <a:cs typeface="Calibri" panose="020F0502020204030204" pitchFamily="34" charset="0"/>
              </a:rPr>
              <a:t>following</a:t>
            </a:r>
            <a:r>
              <a:rPr lang="fr-FR" sz="2000" b="1" dirty="0">
                <a:solidFill>
                  <a:schemeClr val="accent6"/>
                </a:solidFill>
                <a:latin typeface="Calibri" panose="020F0502020204030204" pitchFamily="34" charset="0"/>
                <a:cs typeface="Calibri" panose="020F0502020204030204" pitchFamily="34" charset="0"/>
              </a:rPr>
              <a:t> the </a:t>
            </a:r>
            <a:r>
              <a:rPr lang="fr-FR" sz="2000" b="1" dirty="0" err="1">
                <a:solidFill>
                  <a:schemeClr val="accent6"/>
                </a:solidFill>
                <a:latin typeface="Calibri" panose="020F0502020204030204" pitchFamily="34" charset="0"/>
                <a:cs typeface="Calibri" panose="020F0502020204030204" pitchFamily="34" charset="0"/>
              </a:rPr>
              <a:t>above</a:t>
            </a:r>
            <a:r>
              <a:rPr lang="fr-FR" sz="2000" b="1" dirty="0">
                <a:solidFill>
                  <a:schemeClr val="accent6"/>
                </a:solidFill>
                <a:latin typeface="Calibri" panose="020F0502020204030204" pitchFamily="34" charset="0"/>
                <a:cs typeface="Calibri" panose="020F0502020204030204" pitchFamily="34" charset="0"/>
              </a:rPr>
              <a:t> model. </a:t>
            </a:r>
          </a:p>
          <a:p>
            <a:pPr marL="571500" indent="-571500">
              <a:buAutoNum type="romanLcPeriod"/>
            </a:pPr>
            <a:endParaRPr lang="fr-FR" sz="2000" dirty="0">
              <a:latin typeface="Calibri" panose="020F0502020204030204" pitchFamily="34" charset="0"/>
              <a:cs typeface="Calibri" panose="020F0502020204030204" pitchFamily="34" charset="0"/>
            </a:endParaRPr>
          </a:p>
          <a:p>
            <a:pPr marL="0" indent="0">
              <a:buNone/>
            </a:pPr>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1698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617540" y="162755"/>
            <a:ext cx="10737429" cy="1011137"/>
          </a:xfrm>
        </p:spPr>
        <p:txBody>
          <a:bodyPr>
            <a:normAutofit fontScale="90000"/>
          </a:bodyPr>
          <a:lstStyle/>
          <a:p>
            <a:r>
              <a:rPr lang="en-US" dirty="0">
                <a:solidFill>
                  <a:schemeClr val="accent6"/>
                </a:solidFill>
                <a:latin typeface="Calibri"/>
                <a:cs typeface="Calibri"/>
              </a:rPr>
              <a:t>Main Body – making your argument 1</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17540" y="1446398"/>
            <a:ext cx="11232292" cy="4756693"/>
          </a:xfrm>
        </p:spPr>
        <p:txBody>
          <a:bodyPr vert="horz" lIns="0" tIns="0" rIns="0" bIns="0" rtlCol="0" anchor="t">
            <a:normAutofit fontScale="92500" lnSpcReduction="20000"/>
          </a:bodyPr>
          <a:lstStyle/>
          <a:p>
            <a:pPr marL="0" indent="0">
              <a:buNone/>
            </a:pPr>
            <a:r>
              <a:rPr lang="en-AU" sz="2000" b="1" dirty="0">
                <a:latin typeface="Calibri"/>
                <a:cs typeface="Calibri"/>
              </a:rPr>
              <a:t>Gather any evidence (quotations, for example) from the interview, the </a:t>
            </a:r>
            <a:r>
              <a:rPr lang="en-AU" sz="2000" b="1" i="1" dirty="0">
                <a:latin typeface="Calibri"/>
                <a:cs typeface="Calibri"/>
              </a:rPr>
              <a:t>fiche de lecture </a:t>
            </a:r>
            <a:r>
              <a:rPr lang="en-AU" sz="2000" b="1" dirty="0">
                <a:latin typeface="Calibri"/>
                <a:cs typeface="Calibri"/>
              </a:rPr>
              <a:t>and character profiles that shows that </a:t>
            </a:r>
            <a:r>
              <a:rPr lang="en-AU" sz="2000" b="1" i="1" dirty="0">
                <a:latin typeface="Calibri"/>
                <a:ea typeface="+mn-lt"/>
                <a:cs typeface="Calibri"/>
              </a:rPr>
              <a:t>Les Pieds Tanqués</a:t>
            </a:r>
            <a:r>
              <a:rPr lang="en-AU" sz="2000" b="1" dirty="0">
                <a:latin typeface="Calibri"/>
                <a:ea typeface="+mn-lt"/>
                <a:cs typeface="Calibri"/>
              </a:rPr>
              <a:t> does conform to the model of 'competitive memory' in its representation of the Algerian War:</a:t>
            </a:r>
          </a:p>
          <a:p>
            <a:pPr marL="971550" lvl="1" indent="-514350">
              <a:buFont typeface="+mj-lt"/>
              <a:buAutoNum type="alphaLcParenR"/>
            </a:pPr>
            <a:r>
              <a:rPr lang="en-AU" sz="2000" b="1" dirty="0">
                <a:latin typeface="Calibri" panose="020F0502020204030204" pitchFamily="34" charset="0"/>
                <a:ea typeface="+mn-lt"/>
                <a:cs typeface="Calibri" panose="020F0502020204030204" pitchFamily="34" charset="0"/>
              </a:rPr>
              <a:t>Think about the roles of each character. </a:t>
            </a:r>
          </a:p>
          <a:p>
            <a:pPr marL="0" indent="0">
              <a:buNone/>
            </a:pPr>
            <a:r>
              <a:rPr lang="en-AU" sz="2000" b="1" dirty="0">
                <a:latin typeface="Calibri" panose="020F0502020204030204" pitchFamily="34" charset="0"/>
                <a:ea typeface="+mn-lt"/>
                <a:cs typeface="Calibri" panose="020F0502020204030204" pitchFamily="34" charset="0"/>
              </a:rPr>
              <a:t>Monsieur Blanc </a:t>
            </a:r>
            <a:r>
              <a:rPr lang="en-AU" sz="2000" dirty="0">
                <a:latin typeface="Calibri" panose="020F0502020204030204" pitchFamily="34" charset="0"/>
                <a:ea typeface="+mn-lt"/>
                <a:cs typeface="Calibri" panose="020F0502020204030204" pitchFamily="34" charset="0"/>
              </a:rPr>
              <a:t>– Parisian, buying a second home in Provence</a:t>
            </a:r>
          </a:p>
          <a:p>
            <a:pPr marL="0" indent="0">
              <a:buNone/>
            </a:pPr>
            <a:r>
              <a:rPr lang="en-AU" sz="2000" b="1" dirty="0" err="1">
                <a:latin typeface="Calibri" panose="020F0502020204030204" pitchFamily="34" charset="0"/>
                <a:ea typeface="+mn-lt"/>
                <a:cs typeface="Calibri" panose="020F0502020204030204" pitchFamily="34" charset="0"/>
              </a:rPr>
              <a:t>Zé</a:t>
            </a:r>
            <a:r>
              <a:rPr lang="en-AU" sz="2000" dirty="0">
                <a:latin typeface="Calibri" panose="020F0502020204030204" pitchFamily="34" charset="0"/>
                <a:ea typeface="+mn-lt"/>
                <a:cs typeface="Calibri" panose="020F0502020204030204" pitchFamily="34" charset="0"/>
              </a:rPr>
              <a:t> – </a:t>
            </a:r>
            <a:r>
              <a:rPr lang="en-AU" sz="2000" i="1" dirty="0">
                <a:latin typeface="Calibri" panose="020F0502020204030204" pitchFamily="34" charset="0"/>
                <a:ea typeface="+mn-lt"/>
                <a:cs typeface="Calibri" panose="020F0502020204030204" pitchFamily="34" charset="0"/>
              </a:rPr>
              <a:t>pied-noir</a:t>
            </a:r>
          </a:p>
          <a:p>
            <a:pPr marL="0" indent="0">
              <a:buNone/>
            </a:pPr>
            <a:r>
              <a:rPr lang="en-AU" sz="2000" b="1" dirty="0">
                <a:latin typeface="Calibri" panose="020F0502020204030204" pitchFamily="34" charset="0"/>
                <a:ea typeface="+mn-lt"/>
                <a:cs typeface="Calibri" panose="020F0502020204030204" pitchFamily="34" charset="0"/>
              </a:rPr>
              <a:t>Yaya</a:t>
            </a:r>
            <a:r>
              <a:rPr lang="en-AU" sz="2000" dirty="0">
                <a:latin typeface="Calibri" panose="020F0502020204030204" pitchFamily="34" charset="0"/>
                <a:ea typeface="+mn-lt"/>
                <a:cs typeface="Calibri" panose="020F0502020204030204" pitchFamily="34" charset="0"/>
              </a:rPr>
              <a:t> – French, Algerian parents</a:t>
            </a:r>
          </a:p>
          <a:p>
            <a:pPr marL="0" indent="0">
              <a:buNone/>
            </a:pPr>
            <a:r>
              <a:rPr lang="en-AU" sz="2000" b="1" dirty="0">
                <a:latin typeface="Calibri"/>
                <a:ea typeface="+mn-lt"/>
                <a:cs typeface="Calibri"/>
              </a:rPr>
              <a:t>Loule</a:t>
            </a:r>
            <a:r>
              <a:rPr lang="en-AU" sz="2000" dirty="0">
                <a:latin typeface="Calibri"/>
                <a:ea typeface="+mn-lt"/>
                <a:cs typeface="Calibri"/>
              </a:rPr>
              <a:t> - Provençal</a:t>
            </a:r>
          </a:p>
          <a:p>
            <a:pPr marL="0" indent="0">
              <a:buNone/>
            </a:pPr>
            <a:r>
              <a:rPr lang="en-AU" sz="2000" dirty="0">
                <a:latin typeface="Calibri" panose="020F0502020204030204" pitchFamily="34" charset="0"/>
                <a:ea typeface="+mn-lt"/>
                <a:cs typeface="Calibri" panose="020F0502020204030204" pitchFamily="34" charset="0"/>
              </a:rPr>
              <a:t>What can they be seen to represent? </a:t>
            </a:r>
          </a:p>
          <a:p>
            <a:pPr marL="0" indent="0">
              <a:buNone/>
            </a:pPr>
            <a:r>
              <a:rPr lang="en-AU" sz="2000" dirty="0">
                <a:latin typeface="Calibri" panose="020F0502020204030204" pitchFamily="34" charset="0"/>
                <a:ea typeface="+mn-lt"/>
                <a:cs typeface="Calibri" panose="020F0502020204030204" pitchFamily="34" charset="0"/>
              </a:rPr>
              <a:t>What perspectives do they hold in relation to the Algerian War for Independence and why?</a:t>
            </a:r>
          </a:p>
          <a:p>
            <a:pPr marL="0" indent="0">
              <a:buNone/>
            </a:pPr>
            <a:r>
              <a:rPr lang="en-AU" sz="2000" dirty="0">
                <a:latin typeface="Calibri" panose="020F0502020204030204" pitchFamily="34" charset="0"/>
                <a:ea typeface="+mn-lt"/>
                <a:cs typeface="Calibri" panose="020F0502020204030204" pitchFamily="34" charset="0"/>
              </a:rPr>
              <a:t>How do they interact with each other? </a:t>
            </a:r>
          </a:p>
          <a:p>
            <a:pPr marL="0" indent="0">
              <a:buNone/>
            </a:pPr>
            <a:r>
              <a:rPr lang="en-AU" sz="2000" dirty="0">
                <a:latin typeface="Calibri" panose="020F0502020204030204" pitchFamily="34" charset="0"/>
                <a:ea typeface="+mn-lt"/>
                <a:cs typeface="Calibri" panose="020F0502020204030204" pitchFamily="34" charset="0"/>
              </a:rPr>
              <a:t>How does this relate to the model of competitive memory?</a:t>
            </a:r>
          </a:p>
        </p:txBody>
      </p:sp>
    </p:spTree>
    <p:extLst>
      <p:ext uri="{BB962C8B-B14F-4D97-AF65-F5344CB8AC3E}">
        <p14:creationId xmlns:p14="http://schemas.microsoft.com/office/powerpoint/2010/main" val="188248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normAutofit fontScale="90000"/>
          </a:bodyPr>
          <a:lstStyle/>
          <a:p>
            <a:r>
              <a:rPr lang="en-US" dirty="0">
                <a:solidFill>
                  <a:schemeClr val="accent6"/>
                </a:solidFill>
                <a:latin typeface="Calibri"/>
                <a:cs typeface="Calibri"/>
              </a:rPr>
              <a:t>Main Body – making your argument 2</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17540" y="1446399"/>
            <a:ext cx="11232292" cy="5007003"/>
          </a:xfrm>
        </p:spPr>
        <p:txBody>
          <a:bodyPr vert="horz" lIns="0" tIns="0" rIns="0" bIns="0" rtlCol="0" anchor="t">
            <a:normAutofit fontScale="92500" lnSpcReduction="10000"/>
          </a:bodyPr>
          <a:lstStyle/>
          <a:p>
            <a:pPr marL="0" indent="0">
              <a:buNone/>
            </a:pPr>
            <a:r>
              <a:rPr lang="en-AU" dirty="0">
                <a:latin typeface="Calibri"/>
                <a:ea typeface="+mn-lt"/>
                <a:cs typeface="Calibri"/>
              </a:rPr>
              <a:t>Look at the evidence you have chosen from the play. </a:t>
            </a:r>
            <a:r>
              <a:rPr lang="en-AU" u="sng" dirty="0">
                <a:latin typeface="Calibri"/>
                <a:ea typeface="+mn-lt"/>
                <a:cs typeface="Calibri"/>
              </a:rPr>
              <a:t>How</a:t>
            </a:r>
            <a:r>
              <a:rPr lang="en-AU" dirty="0">
                <a:latin typeface="Calibri"/>
                <a:ea typeface="+mn-lt"/>
                <a:cs typeface="Calibri"/>
              </a:rPr>
              <a:t> does this show this competitive memory model (think about the language choices, stage directions, the background of the characters)? </a:t>
            </a:r>
            <a:endParaRPr lang="en-AU" dirty="0">
              <a:latin typeface="Calibri" panose="020F0502020204030204" pitchFamily="34" charset="0"/>
              <a:ea typeface="+mn-lt"/>
              <a:cs typeface="Calibri" panose="020F0502020204030204" pitchFamily="34" charset="0"/>
            </a:endParaRPr>
          </a:p>
          <a:p>
            <a:pPr marL="0" indent="0">
              <a:buNone/>
            </a:pPr>
            <a:endParaRPr lang="en-AU" sz="1700" dirty="0">
              <a:latin typeface="Calibri"/>
              <a:ea typeface="+mn-lt"/>
              <a:cs typeface="Calibri"/>
            </a:endParaRPr>
          </a:p>
          <a:p>
            <a:pPr marL="0" indent="0">
              <a:buNone/>
            </a:pPr>
            <a:r>
              <a:rPr lang="en-AU" dirty="0">
                <a:latin typeface="Calibri"/>
                <a:ea typeface="+mn-lt"/>
                <a:cs typeface="Calibri"/>
              </a:rPr>
              <a:t>Example: ‘Fatche de con, </a:t>
            </a:r>
            <a:r>
              <a:rPr lang="en-AU" dirty="0" err="1">
                <a:latin typeface="Calibri"/>
                <a:ea typeface="+mn-lt"/>
                <a:cs typeface="Calibri"/>
              </a:rPr>
              <a:t>c’est</a:t>
            </a:r>
            <a:r>
              <a:rPr lang="en-AU" dirty="0">
                <a:latin typeface="Calibri"/>
                <a:ea typeface="+mn-lt"/>
                <a:cs typeface="Calibri"/>
              </a:rPr>
              <a:t> le </a:t>
            </a:r>
            <a:r>
              <a:rPr lang="en-AU" dirty="0" err="1">
                <a:latin typeface="Calibri"/>
                <a:ea typeface="+mn-lt"/>
                <a:cs typeface="Calibri"/>
              </a:rPr>
              <a:t>bal</a:t>
            </a:r>
            <a:r>
              <a:rPr lang="en-AU" dirty="0">
                <a:latin typeface="Calibri"/>
                <a:ea typeface="+mn-lt"/>
                <a:cs typeface="Calibri"/>
              </a:rPr>
              <a:t> des </a:t>
            </a:r>
            <a:r>
              <a:rPr lang="en-AU" dirty="0" err="1">
                <a:latin typeface="Calibri"/>
                <a:ea typeface="+mn-lt"/>
                <a:cs typeface="Calibri"/>
              </a:rPr>
              <a:t>victimes</a:t>
            </a:r>
            <a:r>
              <a:rPr lang="en-AU" dirty="0">
                <a:latin typeface="Calibri"/>
                <a:ea typeface="+mn-lt"/>
                <a:cs typeface="Calibri"/>
              </a:rPr>
              <a:t> </a:t>
            </a:r>
            <a:r>
              <a:rPr lang="en-AU" dirty="0" err="1">
                <a:latin typeface="Calibri"/>
                <a:ea typeface="+mn-lt"/>
                <a:cs typeface="Calibri"/>
              </a:rPr>
              <a:t>aujourd’hui</a:t>
            </a:r>
            <a:r>
              <a:rPr lang="en-AU" dirty="0">
                <a:latin typeface="Calibri"/>
                <a:ea typeface="+mn-lt"/>
                <a:cs typeface="Calibri"/>
              </a:rPr>
              <a:t> !’ (</a:t>
            </a:r>
            <a:r>
              <a:rPr lang="en-AU" dirty="0" err="1">
                <a:latin typeface="Calibri"/>
                <a:ea typeface="+mn-lt"/>
                <a:cs typeface="Calibri"/>
              </a:rPr>
              <a:t>Chuyen</a:t>
            </a:r>
            <a:r>
              <a:rPr lang="en-AU" dirty="0">
                <a:latin typeface="Calibri"/>
                <a:ea typeface="+mn-lt"/>
                <a:cs typeface="Calibri"/>
              </a:rPr>
              <a:t> 2012, p. 6)</a:t>
            </a:r>
          </a:p>
          <a:p>
            <a:r>
              <a:rPr lang="en-AU" dirty="0">
                <a:latin typeface="Calibri" panose="020F0502020204030204" pitchFamily="34" charset="0"/>
                <a:ea typeface="+mn-lt"/>
                <a:cs typeface="Calibri" panose="020F0502020204030204" pitchFamily="34" charset="0"/>
              </a:rPr>
              <a:t>Who says this and to whom? Why?</a:t>
            </a:r>
          </a:p>
          <a:p>
            <a:r>
              <a:rPr lang="en-AU" dirty="0">
                <a:latin typeface="Calibri" panose="020F0502020204030204" pitchFamily="34" charset="0"/>
                <a:ea typeface="+mn-lt"/>
                <a:cs typeface="Calibri" panose="020F0502020204030204" pitchFamily="34" charset="0"/>
              </a:rPr>
              <a:t>How does this statement link into our discussions of competitive memory?   </a:t>
            </a:r>
          </a:p>
          <a:p>
            <a:endParaRPr lang="en-AU" sz="1500" dirty="0">
              <a:latin typeface="Calibri" panose="020F0502020204030204" pitchFamily="34" charset="0"/>
              <a:ea typeface="+mn-lt"/>
              <a:cs typeface="Calibri" panose="020F0502020204030204" pitchFamily="34" charset="0"/>
            </a:endParaRPr>
          </a:p>
          <a:p>
            <a:pPr marL="0" indent="0">
              <a:buNone/>
            </a:pPr>
            <a:r>
              <a:rPr lang="en-AU" dirty="0">
                <a:latin typeface="Calibri"/>
                <a:ea typeface="+mn-lt"/>
                <a:cs typeface="Calibri"/>
              </a:rPr>
              <a:t>When quoting from the play, include the publication details in brackets after the quotation, like this: (</a:t>
            </a:r>
            <a:r>
              <a:rPr lang="en-AU" err="1">
                <a:latin typeface="Calibri"/>
                <a:ea typeface="+mn-lt"/>
                <a:cs typeface="Calibri"/>
              </a:rPr>
              <a:t>Chuyen</a:t>
            </a:r>
            <a:r>
              <a:rPr lang="en-AU" dirty="0">
                <a:latin typeface="Calibri"/>
                <a:ea typeface="+mn-lt"/>
                <a:cs typeface="Calibri"/>
              </a:rPr>
              <a:t> 2012, p. </a:t>
            </a:r>
            <a:r>
              <a:rPr lang="en-AU" dirty="0">
                <a:solidFill>
                  <a:srgbClr val="FF0000"/>
                </a:solidFill>
                <a:latin typeface="Calibri"/>
                <a:ea typeface="+mn-lt"/>
                <a:cs typeface="Calibri"/>
              </a:rPr>
              <a:t>x</a:t>
            </a:r>
            <a:r>
              <a:rPr lang="en-AU" dirty="0">
                <a:latin typeface="Calibri"/>
                <a:ea typeface="+mn-lt"/>
                <a:cs typeface="Calibri"/>
              </a:rPr>
              <a:t>). You will do the same for the interview with the playwright except that it has no page numbers. It will be (</a:t>
            </a:r>
            <a:r>
              <a:rPr lang="en-AU" dirty="0" err="1">
                <a:latin typeface="Calibri"/>
                <a:ea typeface="+mn-lt"/>
                <a:cs typeface="Calibri"/>
              </a:rPr>
              <a:t>Chuyen</a:t>
            </a:r>
            <a:r>
              <a:rPr lang="en-AU" dirty="0">
                <a:latin typeface="Calibri"/>
                <a:ea typeface="+mn-lt"/>
                <a:cs typeface="Calibri"/>
              </a:rPr>
              <a:t> 2022). </a:t>
            </a:r>
            <a:endParaRPr lang="en-AU" dirty="0">
              <a:latin typeface="Calibri" panose="020F0502020204030204" pitchFamily="34" charset="0"/>
              <a:ea typeface="+mn-lt"/>
              <a:cs typeface="Calibri" panose="020F0502020204030204" pitchFamily="34" charset="0"/>
            </a:endParaRPr>
          </a:p>
          <a:p>
            <a:pPr marL="0" indent="0">
              <a:buNone/>
            </a:pPr>
            <a:r>
              <a:rPr lang="en-AU" dirty="0">
                <a:latin typeface="Calibri"/>
                <a:ea typeface="+mn-lt"/>
                <a:cs typeface="Calibri"/>
              </a:rPr>
              <a:t>You will give full publication details in your Bibliography (see details later in this presentation).</a:t>
            </a:r>
            <a:endParaRPr lang="en-AU">
              <a:latin typeface="Calibri" panose="020F0502020204030204" pitchFamily="34" charset="0"/>
              <a:ea typeface="+mn-lt"/>
              <a:cs typeface="Calibri" panose="020F0502020204030204" pitchFamily="34" charset="0"/>
            </a:endParaRPr>
          </a:p>
          <a:p>
            <a:pPr marL="457200" lvl="1" indent="0">
              <a:buNone/>
            </a:pPr>
            <a:endParaRPr lang="en-AU" sz="3200" dirty="0">
              <a:latin typeface="Calibri" panose="020F0502020204030204" pitchFamily="34" charset="0"/>
              <a:ea typeface="+mn-lt"/>
              <a:cs typeface="Calibri" panose="020F0502020204030204" pitchFamily="34" charset="0"/>
            </a:endParaRPr>
          </a:p>
          <a:p>
            <a:pPr marL="457200" lvl="1" indent="0">
              <a:buNone/>
            </a:pPr>
            <a:endParaRPr lang="en-AU" sz="3200" dirty="0">
              <a:latin typeface="Calibri" panose="020F0502020204030204" pitchFamily="34" charset="0"/>
              <a:ea typeface="+mn-lt"/>
              <a:cs typeface="Calibri" panose="020F0502020204030204" pitchFamily="34" charset="0"/>
            </a:endParaRPr>
          </a:p>
        </p:txBody>
      </p:sp>
    </p:spTree>
    <p:extLst>
      <p:ext uri="{BB962C8B-B14F-4D97-AF65-F5344CB8AC3E}">
        <p14:creationId xmlns:p14="http://schemas.microsoft.com/office/powerpoint/2010/main" val="773928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618909" y="-301053"/>
            <a:ext cx="10737429" cy="1011137"/>
          </a:xfrm>
        </p:spPr>
        <p:txBody>
          <a:bodyPr>
            <a:normAutofit fontScale="90000"/>
          </a:bodyPr>
          <a:lstStyle/>
          <a:p>
            <a:r>
              <a:rPr lang="en-US" dirty="0">
                <a:solidFill>
                  <a:schemeClr val="accent6"/>
                </a:solidFill>
                <a:latin typeface="Calibri"/>
                <a:cs typeface="Calibri"/>
              </a:rPr>
              <a:t>Main Body – making your argument 3</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17540" y="843148"/>
            <a:ext cx="11232292" cy="5716902"/>
          </a:xfrm>
        </p:spPr>
        <p:txBody>
          <a:bodyPr vert="horz" lIns="0" tIns="0" rIns="0" bIns="0" rtlCol="0" anchor="t">
            <a:normAutofit fontScale="92500" lnSpcReduction="20000"/>
          </a:bodyPr>
          <a:lstStyle/>
          <a:p>
            <a:pPr marL="0" indent="0">
              <a:buNone/>
            </a:pPr>
            <a:r>
              <a:rPr lang="en-AU" sz="2000" b="1" dirty="0">
                <a:latin typeface="Calibri"/>
                <a:ea typeface="+mn-lt"/>
                <a:cs typeface="Calibri"/>
              </a:rPr>
              <a:t>Example: ‘Fatche de con, </a:t>
            </a:r>
            <a:r>
              <a:rPr lang="en-AU" sz="2000" b="1" dirty="0" err="1">
                <a:latin typeface="Calibri"/>
                <a:ea typeface="+mn-lt"/>
                <a:cs typeface="Calibri"/>
              </a:rPr>
              <a:t>c’est</a:t>
            </a:r>
            <a:r>
              <a:rPr lang="en-AU" sz="2000" b="1" dirty="0">
                <a:latin typeface="Calibri"/>
                <a:ea typeface="+mn-lt"/>
                <a:cs typeface="Calibri"/>
              </a:rPr>
              <a:t> le </a:t>
            </a:r>
            <a:r>
              <a:rPr lang="en-AU" sz="2000" b="1" dirty="0" err="1">
                <a:latin typeface="Calibri"/>
                <a:ea typeface="+mn-lt"/>
                <a:cs typeface="Calibri"/>
              </a:rPr>
              <a:t>bal</a:t>
            </a:r>
            <a:r>
              <a:rPr lang="en-AU" sz="2000" b="1" dirty="0">
                <a:latin typeface="Calibri"/>
                <a:ea typeface="+mn-lt"/>
                <a:cs typeface="Calibri"/>
              </a:rPr>
              <a:t> des </a:t>
            </a:r>
            <a:r>
              <a:rPr lang="en-AU" sz="2000" b="1" dirty="0" err="1">
                <a:latin typeface="Calibri"/>
                <a:ea typeface="+mn-lt"/>
                <a:cs typeface="Calibri"/>
              </a:rPr>
              <a:t>victimes</a:t>
            </a:r>
            <a:r>
              <a:rPr lang="en-AU" sz="2000" b="1" dirty="0">
                <a:latin typeface="Calibri"/>
                <a:ea typeface="+mn-lt"/>
                <a:cs typeface="Calibri"/>
              </a:rPr>
              <a:t> </a:t>
            </a:r>
            <a:r>
              <a:rPr lang="en-AU" sz="2000" b="1" dirty="0" err="1">
                <a:latin typeface="Calibri"/>
                <a:ea typeface="+mn-lt"/>
                <a:cs typeface="Calibri"/>
              </a:rPr>
              <a:t>aujourd’hui</a:t>
            </a:r>
            <a:r>
              <a:rPr lang="en-AU" sz="2000" b="1" dirty="0">
                <a:latin typeface="Calibri"/>
                <a:ea typeface="+mn-lt"/>
                <a:cs typeface="Calibri"/>
              </a:rPr>
              <a:t> !’ (</a:t>
            </a:r>
            <a:r>
              <a:rPr lang="en-AU" sz="2000" b="1" dirty="0" err="1">
                <a:latin typeface="Calibri"/>
                <a:ea typeface="+mn-lt"/>
                <a:cs typeface="Calibri"/>
              </a:rPr>
              <a:t>Chuyen</a:t>
            </a:r>
            <a:r>
              <a:rPr lang="en-AU" sz="2000" b="1" dirty="0">
                <a:latin typeface="Calibri"/>
                <a:ea typeface="+mn-lt"/>
                <a:cs typeface="Calibri"/>
              </a:rPr>
              <a:t> 2012, p. 6)</a:t>
            </a:r>
          </a:p>
          <a:p>
            <a:pPr marL="0" indent="0">
              <a:buNone/>
            </a:pPr>
            <a:r>
              <a:rPr lang="en-AU" sz="2000" dirty="0">
                <a:latin typeface="Calibri"/>
                <a:ea typeface="+mn-lt"/>
                <a:cs typeface="Calibri"/>
              </a:rPr>
              <a:t>On p. 6, Yaya asserts his status as French and Provençal despite his Algerian parentage. This has been called into question when M. Blanc sympathises that </a:t>
            </a:r>
            <a:r>
              <a:rPr lang="en-AU" sz="2000" i="1" dirty="0">
                <a:latin typeface="Calibri"/>
                <a:ea typeface="+mn-lt"/>
                <a:cs typeface="Calibri"/>
              </a:rPr>
              <a:t>'Quand on </a:t>
            </a:r>
            <a:r>
              <a:rPr lang="en-AU" sz="2000" i="1" dirty="0" err="1">
                <a:latin typeface="Calibri"/>
                <a:ea typeface="+mn-lt"/>
                <a:cs typeface="Calibri"/>
              </a:rPr>
              <a:t>n’est</a:t>
            </a:r>
            <a:r>
              <a:rPr lang="en-AU" sz="2000" i="1" dirty="0">
                <a:latin typeface="Calibri"/>
                <a:ea typeface="+mn-lt"/>
                <a:cs typeface="Calibri"/>
              </a:rPr>
              <a:t> pas </a:t>
            </a:r>
            <a:r>
              <a:rPr lang="en-AU" sz="2000" i="1" dirty="0" err="1">
                <a:latin typeface="Calibri"/>
                <a:ea typeface="+mn-lt"/>
                <a:cs typeface="Calibri"/>
              </a:rPr>
              <a:t>d’ici</a:t>
            </a:r>
            <a:r>
              <a:rPr lang="en-AU" sz="2000" i="1" dirty="0">
                <a:latin typeface="Calibri"/>
                <a:ea typeface="+mn-lt"/>
                <a:cs typeface="Calibri"/>
              </a:rPr>
              <a:t> </a:t>
            </a:r>
            <a:r>
              <a:rPr lang="en-AU" sz="2000" i="1" dirty="0" err="1">
                <a:latin typeface="Calibri"/>
                <a:ea typeface="+mn-lt"/>
                <a:cs typeface="Calibri"/>
              </a:rPr>
              <a:t>parfois</a:t>
            </a:r>
            <a:r>
              <a:rPr lang="en-AU" sz="2000" i="1" dirty="0">
                <a:latin typeface="Calibri"/>
                <a:ea typeface="+mn-lt"/>
                <a:cs typeface="Calibri"/>
              </a:rPr>
              <a:t> on </a:t>
            </a:r>
            <a:r>
              <a:rPr lang="en-AU" sz="2000" i="1" dirty="0" err="1">
                <a:latin typeface="Calibri"/>
                <a:ea typeface="+mn-lt"/>
                <a:cs typeface="Calibri"/>
              </a:rPr>
              <a:t>vous</a:t>
            </a:r>
            <a:r>
              <a:rPr lang="en-AU" sz="2000" i="1" dirty="0">
                <a:latin typeface="Calibri"/>
                <a:ea typeface="+mn-lt"/>
                <a:cs typeface="Calibri"/>
              </a:rPr>
              <a:t> le fait bien </a:t>
            </a:r>
            <a:r>
              <a:rPr lang="en-AU" sz="2000" i="1" dirty="0" err="1">
                <a:latin typeface="Calibri"/>
                <a:ea typeface="+mn-lt"/>
                <a:cs typeface="Calibri"/>
              </a:rPr>
              <a:t>comprendre</a:t>
            </a:r>
            <a:r>
              <a:rPr lang="en-AU" sz="2000" dirty="0">
                <a:latin typeface="Calibri"/>
                <a:ea typeface="+mn-lt"/>
                <a:cs typeface="Calibri"/>
              </a:rPr>
              <a:t>…’. In a moment of both tension and humour, Yaya emphasises his accent to remind M. Blanc that he is from the region. Responding to this discussion of accents, </a:t>
            </a:r>
            <a:r>
              <a:rPr lang="en-AU" sz="2000" dirty="0" err="1">
                <a:latin typeface="Calibri"/>
                <a:ea typeface="+mn-lt"/>
                <a:cs typeface="Calibri"/>
              </a:rPr>
              <a:t>Zé</a:t>
            </a:r>
            <a:r>
              <a:rPr lang="en-AU" sz="2000" dirty="0">
                <a:latin typeface="Calibri"/>
                <a:ea typeface="+mn-lt"/>
                <a:cs typeface="Calibri"/>
              </a:rPr>
              <a:t> reflects hyperbolically that the </a:t>
            </a:r>
            <a:r>
              <a:rPr lang="en-AU" sz="2000" i="1" dirty="0">
                <a:latin typeface="Calibri"/>
                <a:ea typeface="+mn-lt"/>
                <a:cs typeface="Calibri"/>
              </a:rPr>
              <a:t>pied-noir</a:t>
            </a:r>
            <a:r>
              <a:rPr lang="en-AU" sz="2000" dirty="0">
                <a:latin typeface="Calibri"/>
                <a:ea typeface="+mn-lt"/>
                <a:cs typeface="Calibri"/>
              </a:rPr>
              <a:t> accent is ‘</a:t>
            </a:r>
            <a:r>
              <a:rPr lang="en-AU" sz="2000" i="1" dirty="0">
                <a:latin typeface="Calibri"/>
                <a:ea typeface="+mn-lt"/>
                <a:cs typeface="Calibri"/>
              </a:rPr>
              <a:t>tout </a:t>
            </a:r>
            <a:r>
              <a:rPr lang="en-AU" sz="2000" i="1" dirty="0" err="1">
                <a:latin typeface="Calibri"/>
                <a:ea typeface="+mn-lt"/>
                <a:cs typeface="Calibri"/>
              </a:rPr>
              <a:t>ce</a:t>
            </a:r>
            <a:r>
              <a:rPr lang="en-AU" sz="2000" i="1" dirty="0">
                <a:latin typeface="Calibri"/>
                <a:ea typeface="+mn-lt"/>
                <a:cs typeface="Calibri"/>
              </a:rPr>
              <a:t> </a:t>
            </a:r>
            <a:r>
              <a:rPr lang="en-AU" sz="2000" i="1" dirty="0" err="1">
                <a:latin typeface="Calibri"/>
                <a:ea typeface="+mn-lt"/>
                <a:cs typeface="Calibri"/>
              </a:rPr>
              <a:t>qu’il</a:t>
            </a:r>
            <a:r>
              <a:rPr lang="en-AU" sz="2000" i="1" dirty="0">
                <a:latin typeface="Calibri"/>
                <a:ea typeface="+mn-lt"/>
                <a:cs typeface="Calibri"/>
              </a:rPr>
              <a:t> nous </a:t>
            </a:r>
            <a:r>
              <a:rPr lang="en-AU" sz="2000" i="1" dirty="0" err="1">
                <a:latin typeface="Calibri"/>
                <a:ea typeface="+mn-lt"/>
                <a:cs typeface="Calibri"/>
              </a:rPr>
              <a:t>reste</a:t>
            </a:r>
            <a:r>
              <a:rPr lang="en-AU" sz="2000" dirty="0">
                <a:latin typeface="Calibri"/>
                <a:ea typeface="+mn-lt"/>
                <a:cs typeface="Calibri"/>
              </a:rPr>
              <a:t>’. </a:t>
            </a:r>
            <a:endParaRPr lang="en-AU" sz="2000" dirty="0">
              <a:latin typeface="Calibri" panose="020F0502020204030204" pitchFamily="34" charset="0"/>
              <a:ea typeface="+mn-lt"/>
              <a:cs typeface="Calibri" panose="020F0502020204030204" pitchFamily="34" charset="0"/>
            </a:endParaRPr>
          </a:p>
          <a:p>
            <a:pPr marL="0" indent="0">
              <a:buNone/>
            </a:pPr>
            <a:r>
              <a:rPr lang="en-AU" sz="2000" dirty="0">
                <a:latin typeface="Calibri"/>
                <a:ea typeface="+mn-lt"/>
                <a:cs typeface="Calibri"/>
              </a:rPr>
              <a:t>This leads to Loule's statement: ‘Fatche de con, </a:t>
            </a:r>
            <a:r>
              <a:rPr lang="en-AU" sz="2000" dirty="0" err="1">
                <a:latin typeface="Calibri"/>
                <a:ea typeface="+mn-lt"/>
                <a:cs typeface="Calibri"/>
              </a:rPr>
              <a:t>c’est</a:t>
            </a:r>
            <a:r>
              <a:rPr lang="en-AU" sz="2000" dirty="0">
                <a:latin typeface="Calibri"/>
                <a:ea typeface="+mn-lt"/>
                <a:cs typeface="Calibri"/>
              </a:rPr>
              <a:t> le </a:t>
            </a:r>
            <a:r>
              <a:rPr lang="en-AU" sz="2000" dirty="0" err="1">
                <a:latin typeface="Calibri"/>
                <a:ea typeface="+mn-lt"/>
                <a:cs typeface="Calibri"/>
              </a:rPr>
              <a:t>bal</a:t>
            </a:r>
            <a:r>
              <a:rPr lang="en-AU" sz="2000" dirty="0">
                <a:latin typeface="Calibri"/>
                <a:ea typeface="+mn-lt"/>
                <a:cs typeface="Calibri"/>
              </a:rPr>
              <a:t> des </a:t>
            </a:r>
            <a:r>
              <a:rPr lang="en-AU" sz="2000" dirty="0" err="1">
                <a:latin typeface="Calibri"/>
                <a:ea typeface="+mn-lt"/>
                <a:cs typeface="Calibri"/>
              </a:rPr>
              <a:t>victimes</a:t>
            </a:r>
            <a:r>
              <a:rPr lang="en-AU" sz="2000" dirty="0">
                <a:latin typeface="Calibri"/>
                <a:ea typeface="+mn-lt"/>
                <a:cs typeface="Calibri"/>
              </a:rPr>
              <a:t> </a:t>
            </a:r>
            <a:r>
              <a:rPr lang="en-AU" sz="2000" dirty="0" err="1">
                <a:latin typeface="Calibri"/>
                <a:ea typeface="+mn-lt"/>
                <a:cs typeface="Calibri"/>
              </a:rPr>
              <a:t>aujourd’hui</a:t>
            </a:r>
            <a:r>
              <a:rPr lang="en-AU" sz="2000" dirty="0">
                <a:latin typeface="Calibri"/>
                <a:ea typeface="+mn-lt"/>
                <a:cs typeface="Calibri"/>
              </a:rPr>
              <a:t> !’ (</a:t>
            </a:r>
            <a:r>
              <a:rPr lang="en-AU" sz="2000" dirty="0" err="1">
                <a:latin typeface="Calibri"/>
                <a:ea typeface="+mn-lt"/>
                <a:cs typeface="Calibri"/>
              </a:rPr>
              <a:t>Chuyen</a:t>
            </a:r>
            <a:r>
              <a:rPr lang="en-AU" sz="2000" dirty="0">
                <a:latin typeface="Calibri"/>
                <a:ea typeface="+mn-lt"/>
                <a:cs typeface="Calibri"/>
              </a:rPr>
              <a:t> 2012, p. 6). Here, Loule is highlighting that the others have begun to assert their statuses as victims of their circumstances: </a:t>
            </a:r>
          </a:p>
          <a:p>
            <a:pPr marL="0" indent="0">
              <a:buNone/>
            </a:pPr>
            <a:r>
              <a:rPr lang="en-AU" sz="2000" dirty="0">
                <a:latin typeface="Calibri"/>
                <a:ea typeface="+mn-lt"/>
                <a:cs typeface="Calibri"/>
              </a:rPr>
              <a:t>Yaya, treated as if he isn’t French due to his appearance and skin colour due to his Algerian parentage; </a:t>
            </a:r>
            <a:endParaRPr lang="en-AU">
              <a:latin typeface="Tw Cen MT"/>
              <a:ea typeface="+mn-lt"/>
              <a:cs typeface="Calibri"/>
            </a:endParaRPr>
          </a:p>
          <a:p>
            <a:pPr marL="0" indent="0">
              <a:buNone/>
            </a:pPr>
            <a:r>
              <a:rPr lang="en-AU" sz="2000" dirty="0" err="1">
                <a:latin typeface="Calibri"/>
                <a:ea typeface="+mn-lt"/>
                <a:cs typeface="Calibri"/>
              </a:rPr>
              <a:t>Zé</a:t>
            </a:r>
            <a:r>
              <a:rPr lang="en-AU" sz="2000" dirty="0">
                <a:latin typeface="Calibri"/>
                <a:ea typeface="+mn-lt"/>
                <a:cs typeface="Calibri"/>
              </a:rPr>
              <a:t> as a </a:t>
            </a:r>
            <a:r>
              <a:rPr lang="en-AU" sz="2000" i="1" dirty="0">
                <a:latin typeface="Calibri"/>
                <a:ea typeface="+mn-lt"/>
                <a:cs typeface="Calibri"/>
              </a:rPr>
              <a:t>pied-noir</a:t>
            </a:r>
            <a:r>
              <a:rPr lang="en-AU" sz="2000" dirty="0">
                <a:latin typeface="Calibri"/>
                <a:ea typeface="+mn-lt"/>
                <a:cs typeface="Calibri"/>
              </a:rPr>
              <a:t> highlighting what the settlers lost in the exodus to France; </a:t>
            </a:r>
            <a:endParaRPr lang="en-AU">
              <a:latin typeface="Tw Cen MT"/>
              <a:ea typeface="+mn-lt"/>
              <a:cs typeface="Calibri"/>
            </a:endParaRPr>
          </a:p>
          <a:p>
            <a:pPr marL="0" indent="0">
              <a:buNone/>
            </a:pPr>
            <a:r>
              <a:rPr lang="en-AU" sz="2000" dirty="0">
                <a:latin typeface="Calibri"/>
                <a:ea typeface="+mn-lt"/>
                <a:cs typeface="Calibri"/>
              </a:rPr>
              <a:t>and M. Blanc, bemoaning the lack of warm reception for Parisian holiday-makers in the region. </a:t>
            </a:r>
            <a:endParaRPr lang="en-AU">
              <a:latin typeface="Tw Cen MT"/>
              <a:ea typeface="+mn-lt"/>
              <a:cs typeface="Calibri"/>
            </a:endParaRPr>
          </a:p>
          <a:p>
            <a:pPr marL="0" indent="0">
              <a:buNone/>
            </a:pPr>
            <a:r>
              <a:rPr lang="en-AU" sz="2000" dirty="0">
                <a:latin typeface="Calibri"/>
                <a:ea typeface="+mn-lt"/>
                <a:cs typeface="Calibri"/>
              </a:rPr>
              <a:t>This ‘</a:t>
            </a:r>
            <a:r>
              <a:rPr lang="en-AU" sz="2000" dirty="0" err="1">
                <a:latin typeface="Calibri"/>
                <a:ea typeface="+mn-lt"/>
                <a:cs typeface="Calibri"/>
              </a:rPr>
              <a:t>bal</a:t>
            </a:r>
            <a:r>
              <a:rPr lang="en-AU" sz="2000" dirty="0">
                <a:latin typeface="Calibri"/>
                <a:ea typeface="+mn-lt"/>
                <a:cs typeface="Calibri"/>
              </a:rPr>
              <a:t> des </a:t>
            </a:r>
            <a:r>
              <a:rPr lang="en-AU" sz="2000" dirty="0" err="1">
                <a:latin typeface="Calibri"/>
                <a:ea typeface="+mn-lt"/>
                <a:cs typeface="Calibri"/>
              </a:rPr>
              <a:t>victimes</a:t>
            </a:r>
            <a:r>
              <a:rPr lang="en-AU" sz="2000" dirty="0">
                <a:latin typeface="Calibri"/>
                <a:ea typeface="+mn-lt"/>
                <a:cs typeface="Calibri"/>
              </a:rPr>
              <a:t>’ (a reference to balls held during the Reign of Terror in the French Revolution exclusively for those who had lost a parent by guillotine) reflects the desire of the characters to compete for victimhood. This is one example of the greater struggle for victimhood in relation to the Algerian War that is seen throughout the play. The depiction of competitive victimhood corresponds to the model of competitive memory as the characters seek to assert a version of the War and its consequences that is most favourable to them.</a:t>
            </a:r>
            <a:endParaRPr lang="en-AU" dirty="0"/>
          </a:p>
        </p:txBody>
      </p:sp>
    </p:spTree>
    <p:extLst>
      <p:ext uri="{BB962C8B-B14F-4D97-AF65-F5344CB8AC3E}">
        <p14:creationId xmlns:p14="http://schemas.microsoft.com/office/powerpoint/2010/main" val="3799393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normAutofit fontScale="90000"/>
          </a:bodyPr>
          <a:lstStyle/>
          <a:p>
            <a:r>
              <a:rPr lang="en-US" dirty="0">
                <a:solidFill>
                  <a:schemeClr val="accent6"/>
                </a:solidFill>
                <a:latin typeface="Calibri"/>
                <a:cs typeface="Calibri"/>
              </a:rPr>
              <a:t>Main Body – making your argument 4</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17540" y="1446399"/>
            <a:ext cx="11232292" cy="5022878"/>
          </a:xfrm>
        </p:spPr>
        <p:txBody>
          <a:bodyPr vert="horz" lIns="0" tIns="0" rIns="0" bIns="0" rtlCol="0" anchor="t">
            <a:normAutofit lnSpcReduction="10000"/>
          </a:bodyPr>
          <a:lstStyle/>
          <a:p>
            <a:pPr marL="457200" lvl="1" indent="0">
              <a:buNone/>
            </a:pPr>
            <a:r>
              <a:rPr lang="en-AU" dirty="0">
                <a:latin typeface="Calibri"/>
                <a:ea typeface="+mn-lt"/>
                <a:cs typeface="Calibri"/>
              </a:rPr>
              <a:t>Look at the interview with Philippe </a:t>
            </a:r>
            <a:r>
              <a:rPr lang="en-AU" dirty="0" err="1">
                <a:latin typeface="Calibri"/>
                <a:ea typeface="+mn-lt"/>
                <a:cs typeface="Calibri"/>
              </a:rPr>
              <a:t>Chuyen</a:t>
            </a:r>
            <a:r>
              <a:rPr lang="en-AU" dirty="0">
                <a:latin typeface="Calibri"/>
                <a:ea typeface="+mn-lt"/>
                <a:cs typeface="Calibri"/>
              </a:rPr>
              <a:t>. What quotations are relevant to this discussion? Where might they complement the evidence you have found from the play? </a:t>
            </a:r>
            <a:endParaRPr lang="en-AU">
              <a:latin typeface="Calibri" panose="020F0502020204030204" pitchFamily="34" charset="0"/>
              <a:ea typeface="+mn-lt"/>
              <a:cs typeface="Calibri" panose="020F0502020204030204" pitchFamily="34" charset="0"/>
            </a:endParaRPr>
          </a:p>
          <a:p>
            <a:pPr marL="457200" lvl="1" indent="0">
              <a:buNone/>
            </a:pPr>
            <a:endParaRPr lang="en-AU" sz="1400" dirty="0">
              <a:latin typeface="Calibri" panose="020F0502020204030204" pitchFamily="34" charset="0"/>
              <a:ea typeface="+mn-lt"/>
              <a:cs typeface="Calibri" panose="020F0502020204030204" pitchFamily="34" charset="0"/>
            </a:endParaRPr>
          </a:p>
          <a:p>
            <a:pPr marL="0" indent="0">
              <a:buNone/>
            </a:pPr>
            <a:r>
              <a:rPr lang="en-AU" dirty="0">
                <a:latin typeface="Calibri" panose="020F0502020204030204" pitchFamily="34" charset="0"/>
                <a:ea typeface="+mn-lt"/>
                <a:cs typeface="Calibri" panose="020F0502020204030204" pitchFamily="34" charset="0"/>
              </a:rPr>
              <a:t>For example, how do </a:t>
            </a:r>
            <a:r>
              <a:rPr lang="en-AU" dirty="0" err="1">
                <a:latin typeface="Calibri" panose="020F0502020204030204" pitchFamily="34" charset="0"/>
                <a:ea typeface="+mn-lt"/>
                <a:cs typeface="Calibri" panose="020F0502020204030204" pitchFamily="34" charset="0"/>
              </a:rPr>
              <a:t>Chuyen’s</a:t>
            </a:r>
            <a:r>
              <a:rPr lang="en-AU" dirty="0">
                <a:latin typeface="Calibri" panose="020F0502020204030204" pitchFamily="34" charset="0"/>
                <a:ea typeface="+mn-lt"/>
                <a:cs typeface="Calibri" panose="020F0502020204030204" pitchFamily="34" charset="0"/>
              </a:rPr>
              <a:t> views on identity, </a:t>
            </a:r>
            <a:r>
              <a:rPr lang="en-AU" i="1" dirty="0" err="1">
                <a:latin typeface="Calibri" panose="020F0502020204030204" pitchFamily="34" charset="0"/>
                <a:ea typeface="+mn-lt"/>
                <a:cs typeface="Calibri" panose="020F0502020204030204" pitchFamily="34" charset="0"/>
              </a:rPr>
              <a:t>communautarisme</a:t>
            </a:r>
            <a:r>
              <a:rPr lang="en-AU" i="1" dirty="0">
                <a:latin typeface="Calibri" panose="020F0502020204030204" pitchFamily="34" charset="0"/>
                <a:ea typeface="+mn-lt"/>
                <a:cs typeface="Calibri" panose="020F0502020204030204" pitchFamily="34" charset="0"/>
              </a:rPr>
              <a:t> </a:t>
            </a:r>
            <a:r>
              <a:rPr lang="en-AU" dirty="0">
                <a:latin typeface="Calibri" panose="020F0502020204030204" pitchFamily="34" charset="0"/>
                <a:ea typeface="+mn-lt"/>
                <a:cs typeface="Calibri" panose="020F0502020204030204" pitchFamily="34" charset="0"/>
              </a:rPr>
              <a:t>and racism link into these questions?</a:t>
            </a:r>
          </a:p>
          <a:p>
            <a:pPr marL="0" indent="0">
              <a:buNone/>
            </a:pPr>
            <a:r>
              <a:rPr lang="en-AU" dirty="0">
                <a:latin typeface="Calibri"/>
                <a:ea typeface="+mn-lt"/>
                <a:cs typeface="Calibri"/>
              </a:rPr>
              <a:t>Why is his statement about the </a:t>
            </a:r>
            <a:r>
              <a:rPr lang="en-AU" i="1" dirty="0">
                <a:latin typeface="Calibri"/>
                <a:ea typeface="+mn-lt"/>
                <a:cs typeface="Calibri"/>
              </a:rPr>
              <a:t>pétanque</a:t>
            </a:r>
            <a:r>
              <a:rPr lang="en-AU" dirty="0">
                <a:latin typeface="Calibri"/>
                <a:ea typeface="+mn-lt"/>
                <a:cs typeface="Calibri"/>
              </a:rPr>
              <a:t> court relevant to the discussion about what characters represent? He speaks of it as being a microcosm of the French Republic, a 'world in miniature' containing all of the social tensions that exist in France today. How might that relate to the scene that we have just analysed?</a:t>
            </a:r>
            <a:endParaRPr lang="en-AU" dirty="0">
              <a:latin typeface="Calibri" panose="020F0502020204030204" pitchFamily="34" charset="0"/>
              <a:ea typeface="+mn-lt"/>
              <a:cs typeface="Calibri" panose="020F0502020204030204" pitchFamily="34" charset="0"/>
            </a:endParaRPr>
          </a:p>
          <a:p>
            <a:pPr marL="0" indent="0">
              <a:buNone/>
            </a:pPr>
            <a:r>
              <a:rPr lang="en-AU" b="1" dirty="0">
                <a:solidFill>
                  <a:schemeClr val="accent6"/>
                </a:solidFill>
                <a:latin typeface="Calibri"/>
                <a:ea typeface="+mn-lt"/>
                <a:cs typeface="Calibri"/>
              </a:rPr>
              <a:t>Now look for other evidence of competitive memory in the play and analyse it too.</a:t>
            </a:r>
          </a:p>
        </p:txBody>
      </p:sp>
    </p:spTree>
    <p:extLst>
      <p:ext uri="{BB962C8B-B14F-4D97-AF65-F5344CB8AC3E}">
        <p14:creationId xmlns:p14="http://schemas.microsoft.com/office/powerpoint/2010/main" val="885993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69722" y="-142303"/>
            <a:ext cx="10737429" cy="1011137"/>
          </a:xfrm>
        </p:spPr>
        <p:txBody>
          <a:bodyPr>
            <a:normAutofit fontScale="90000"/>
          </a:bodyPr>
          <a:lstStyle/>
          <a:p>
            <a:r>
              <a:rPr lang="en-US" dirty="0">
                <a:solidFill>
                  <a:schemeClr val="accent6"/>
                </a:solidFill>
                <a:latin typeface="Calibri"/>
                <a:cs typeface="Calibri"/>
              </a:rPr>
              <a:t>MAIN BODY – shaping your argument 1</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769721" y="1003134"/>
            <a:ext cx="11154575" cy="5523830"/>
          </a:xfrm>
        </p:spPr>
        <p:txBody>
          <a:bodyPr vert="horz" lIns="0" tIns="0" rIns="0" bIns="0" rtlCol="0" anchor="t">
            <a:normAutofit fontScale="62500" lnSpcReduction="20000"/>
          </a:bodyPr>
          <a:lstStyle/>
          <a:p>
            <a:pPr marL="0" indent="0">
              <a:buNone/>
            </a:pPr>
            <a:r>
              <a:rPr lang="en-AU" sz="3200" dirty="0">
                <a:latin typeface="Calibri"/>
                <a:cs typeface="Calibri"/>
              </a:rPr>
              <a:t>2. Gather the evidence that implies that </a:t>
            </a:r>
            <a:r>
              <a:rPr lang="en-AU" sz="3200" i="1" dirty="0">
                <a:latin typeface="Calibri"/>
                <a:ea typeface="+mn-lt"/>
                <a:cs typeface="Calibri"/>
              </a:rPr>
              <a:t>Les </a:t>
            </a:r>
            <a:r>
              <a:rPr lang="en-AU" sz="3200" i="1" dirty="0" err="1">
                <a:latin typeface="Calibri"/>
                <a:ea typeface="+mn-lt"/>
                <a:cs typeface="Calibri"/>
              </a:rPr>
              <a:t>Pieds</a:t>
            </a:r>
            <a:r>
              <a:rPr lang="en-AU" sz="3200" i="1" dirty="0">
                <a:latin typeface="Calibri"/>
                <a:ea typeface="+mn-lt"/>
                <a:cs typeface="Calibri"/>
              </a:rPr>
              <a:t> </a:t>
            </a:r>
            <a:r>
              <a:rPr lang="en-AU" sz="3200" i="1" dirty="0" err="1">
                <a:latin typeface="Calibri"/>
                <a:ea typeface="+mn-lt"/>
                <a:cs typeface="Calibri"/>
              </a:rPr>
              <a:t>Tanqués</a:t>
            </a:r>
            <a:r>
              <a:rPr lang="en-AU" sz="3200" dirty="0">
                <a:latin typeface="Calibri"/>
                <a:ea typeface="+mn-lt"/>
                <a:cs typeface="Calibri"/>
              </a:rPr>
              <a:t> does NOT conform to the model of 'competitive memory' in its representation of the Algerian War</a:t>
            </a:r>
            <a:r>
              <a:rPr lang="en-AU" sz="3200" dirty="0">
                <a:latin typeface="Calibri"/>
                <a:cs typeface="Calibri"/>
              </a:rPr>
              <a:t>.</a:t>
            </a:r>
            <a:endParaRPr lang="en-AU" sz="3200" b="1" dirty="0">
              <a:latin typeface="Calibri"/>
              <a:cs typeface="Calibri"/>
            </a:endParaRPr>
          </a:p>
          <a:p>
            <a:pPr marL="0" indent="0">
              <a:buNone/>
            </a:pPr>
            <a:endParaRPr lang="en-AU" sz="3200" dirty="0">
              <a:latin typeface="Calibri"/>
              <a:cs typeface="Calibri"/>
            </a:endParaRPr>
          </a:p>
          <a:p>
            <a:pPr marL="971550" lvl="1" indent="-514350">
              <a:buFont typeface="+mj-lt"/>
              <a:buAutoNum type="alphaLcParenR"/>
            </a:pPr>
            <a:r>
              <a:rPr lang="en-AU" sz="3200" dirty="0">
                <a:latin typeface="Calibri"/>
                <a:cs typeface="Calibri"/>
              </a:rPr>
              <a:t>Your analysis so far will have focused on moments of division in the play. But the play does not end with conflict. When does the tone change from division to harmony? What causes this change? Look at M. Blanc’s appeal for forgiveness from Yaya.</a:t>
            </a:r>
          </a:p>
          <a:p>
            <a:pPr marL="971550" lvl="1" indent="-514350">
              <a:buFont typeface="+mj-lt"/>
              <a:buAutoNum type="alphaLcParenR"/>
            </a:pPr>
            <a:r>
              <a:rPr lang="en-AU" sz="3200" dirty="0">
                <a:latin typeface="Calibri"/>
                <a:cs typeface="Calibri"/>
              </a:rPr>
              <a:t> Find moments of reconciliation or hopefulness in the play – how are these written and how do these not conform to the model of competitive memory? Look at Yaya’s description of the society that colonial Algeria could have been, and M. Blanc’s vision for society in Provence today</a:t>
            </a:r>
          </a:p>
          <a:p>
            <a:pPr marL="971550" lvl="1" indent="-514350">
              <a:buFont typeface="+mj-lt"/>
              <a:buAutoNum type="alphaLcParenR"/>
            </a:pPr>
            <a:r>
              <a:rPr lang="en-AU" sz="3200" dirty="0">
                <a:latin typeface="Calibri" panose="020F0502020204030204" pitchFamily="34" charset="0"/>
                <a:cs typeface="Calibri" panose="020F0502020204030204" pitchFamily="34" charset="0"/>
              </a:rPr>
              <a:t>Think about the final scene of the play, where the opening scenes are reprised with important differences - what does this reveal and how?</a:t>
            </a:r>
          </a:p>
          <a:p>
            <a:pPr marL="971550" lvl="1" indent="-514350">
              <a:buFont typeface="+mj-lt"/>
              <a:buAutoNum type="alphaLcParenR"/>
            </a:pPr>
            <a:r>
              <a:rPr lang="en-AU" sz="3200" dirty="0">
                <a:latin typeface="Calibri" panose="020F0502020204030204" pitchFamily="34" charset="0"/>
                <a:cs typeface="Calibri" panose="020F0502020204030204" pitchFamily="34" charset="0"/>
              </a:rPr>
              <a:t>Turn to </a:t>
            </a:r>
            <a:r>
              <a:rPr lang="en-AU" sz="3200" dirty="0" err="1">
                <a:latin typeface="Calibri" panose="020F0502020204030204" pitchFamily="34" charset="0"/>
                <a:cs typeface="Calibri" panose="020F0502020204030204" pitchFamily="34" charset="0"/>
              </a:rPr>
              <a:t>Chuyen’s</a:t>
            </a:r>
            <a:r>
              <a:rPr lang="en-AU" sz="3200" dirty="0">
                <a:latin typeface="Calibri" panose="020F0502020204030204" pitchFamily="34" charset="0"/>
                <a:cs typeface="Calibri" panose="020F0502020204030204" pitchFamily="34" charset="0"/>
              </a:rPr>
              <a:t> interview, particularly when he talks about the importance of ‘le pardon’ (forgiveness) and the final question about utopia. How does this relate to this argument?</a:t>
            </a:r>
          </a:p>
          <a:p>
            <a:pPr marL="971550" lvl="1" indent="-514350">
              <a:buAutoNum type="alphaLcParenR"/>
            </a:pPr>
            <a:endParaRPr lang="en-AU" sz="3200" dirty="0">
              <a:latin typeface="Calibri" panose="020F0502020204030204" pitchFamily="34" charset="0"/>
              <a:cs typeface="Calibri" panose="020F0502020204030204" pitchFamily="34" charset="0"/>
            </a:endParaRPr>
          </a:p>
          <a:p>
            <a:pPr marL="971550" lvl="1" indent="-514350">
              <a:buFont typeface="Tw Cen MT"/>
              <a:buAutoNum type="alphaLcParenR"/>
            </a:pPr>
            <a:endParaRPr lang="en-AU" sz="200" dirty="0">
              <a:solidFill>
                <a:srgbClr val="000000"/>
              </a:solidFill>
              <a:latin typeface="Calibri" panose="020F0502020204030204" pitchFamily="34" charset="0"/>
              <a:cs typeface="Calibri" panose="020F0502020204030204" pitchFamily="34" charset="0"/>
            </a:endParaRPr>
          </a:p>
          <a:p>
            <a:pPr marL="0" indent="0">
              <a:buNone/>
            </a:pPr>
            <a:r>
              <a:rPr lang="en-AU" sz="3200" b="1" dirty="0">
                <a:solidFill>
                  <a:schemeClr val="accent6"/>
                </a:solidFill>
                <a:latin typeface="Calibri"/>
                <a:cs typeface="Calibri"/>
              </a:rPr>
              <a:t>Now, looking at what you have gathered, to what extent do you agree or disagree with the question? </a:t>
            </a:r>
            <a:endParaRPr lang="en-AU" sz="3200" b="1"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5270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B7794-4349-000D-1F32-68FF4F8F5400}"/>
              </a:ext>
            </a:extLst>
          </p:cNvPr>
          <p:cNvSpPr>
            <a:spLocks noGrp="1"/>
          </p:cNvSpPr>
          <p:nvPr>
            <p:ph type="title"/>
          </p:nvPr>
        </p:nvSpPr>
        <p:spPr>
          <a:xfrm>
            <a:off x="307975" y="-363347"/>
            <a:ext cx="11892280" cy="1234440"/>
          </a:xfrm>
        </p:spPr>
        <p:txBody>
          <a:bodyPr/>
          <a:lstStyle/>
          <a:p>
            <a:r>
              <a:rPr lang="en-GB" dirty="0">
                <a:solidFill>
                  <a:schemeClr val="accent6"/>
                </a:solidFill>
              </a:rPr>
              <a:t>Main body – shaping your argument 2</a:t>
            </a:r>
          </a:p>
        </p:txBody>
      </p:sp>
      <p:sp>
        <p:nvSpPr>
          <p:cNvPr id="3" name="Content Placeholder 2">
            <a:extLst>
              <a:ext uri="{FF2B5EF4-FFF2-40B4-BE49-F238E27FC236}">
                <a16:creationId xmlns:a16="http://schemas.microsoft.com/office/drawing/2014/main" id="{81CE7D21-DF01-C916-BCB7-84372F7DC473}"/>
              </a:ext>
            </a:extLst>
          </p:cNvPr>
          <p:cNvSpPr>
            <a:spLocks noGrp="1"/>
          </p:cNvSpPr>
          <p:nvPr>
            <p:ph idx="1"/>
          </p:nvPr>
        </p:nvSpPr>
        <p:spPr>
          <a:xfrm>
            <a:off x="1133475" y="1001014"/>
            <a:ext cx="10241280" cy="5435727"/>
          </a:xfrm>
        </p:spPr>
        <p:txBody>
          <a:bodyPr vert="horz" lIns="0" tIns="0" rIns="0" bIns="0" rtlCol="0" anchor="t">
            <a:normAutofit fontScale="92500"/>
          </a:bodyPr>
          <a:lstStyle/>
          <a:p>
            <a:pPr marL="0" indent="0">
              <a:buNone/>
            </a:pPr>
            <a:r>
              <a:rPr lang="en-GB" dirty="0">
                <a:latin typeface="Calibri"/>
                <a:cs typeface="Calibri"/>
              </a:rPr>
              <a:t>When weighing your evidence for and against the role of competitive memory in </a:t>
            </a:r>
            <a:r>
              <a:rPr lang="en-GB" i="1" dirty="0">
                <a:latin typeface="Calibri"/>
                <a:cs typeface="Calibri"/>
              </a:rPr>
              <a:t>Les </a:t>
            </a:r>
            <a:r>
              <a:rPr lang="en-GB" i="1" dirty="0" err="1">
                <a:latin typeface="Calibri"/>
                <a:cs typeface="Calibri"/>
              </a:rPr>
              <a:t>Pieds</a:t>
            </a:r>
            <a:r>
              <a:rPr lang="en-GB" i="1" dirty="0">
                <a:latin typeface="Calibri"/>
                <a:cs typeface="Calibri"/>
              </a:rPr>
              <a:t> </a:t>
            </a:r>
            <a:r>
              <a:rPr lang="en-GB" i="1" dirty="0" err="1">
                <a:latin typeface="Calibri"/>
                <a:cs typeface="Calibri"/>
              </a:rPr>
              <a:t>Tanqués</a:t>
            </a:r>
            <a:r>
              <a:rPr lang="en-GB" dirty="0">
                <a:latin typeface="Calibri"/>
                <a:cs typeface="Calibri"/>
              </a:rPr>
              <a:t>, don't forget to refer to the second text, the interview with Philippe </a:t>
            </a:r>
            <a:r>
              <a:rPr lang="en-GB" dirty="0" err="1">
                <a:latin typeface="Calibri"/>
                <a:cs typeface="Calibri"/>
              </a:rPr>
              <a:t>Chuyen</a:t>
            </a:r>
            <a:r>
              <a:rPr lang="en-GB" dirty="0">
                <a:latin typeface="Calibri"/>
                <a:cs typeface="Calibri"/>
              </a:rPr>
              <a:t>, who wrote the play. The Portfolio requires you to use two texts, so quote from it </a:t>
            </a:r>
            <a:r>
              <a:rPr lang="en-GB" b="1" dirty="0">
                <a:latin typeface="Calibri"/>
                <a:cs typeface="Calibri"/>
              </a:rPr>
              <a:t>in French</a:t>
            </a:r>
            <a:r>
              <a:rPr lang="en-GB" dirty="0">
                <a:latin typeface="Calibri"/>
                <a:cs typeface="Calibri"/>
              </a:rPr>
              <a:t> as evidence to support your points. After quotations, add (</a:t>
            </a:r>
            <a:r>
              <a:rPr lang="en-GB" dirty="0" err="1">
                <a:latin typeface="Calibri"/>
                <a:cs typeface="Calibri"/>
              </a:rPr>
              <a:t>Chuyen</a:t>
            </a:r>
            <a:r>
              <a:rPr lang="en-GB" dirty="0">
                <a:latin typeface="Calibri"/>
                <a:cs typeface="Calibri"/>
              </a:rPr>
              <a:t> 2022) as your reference.</a:t>
            </a:r>
          </a:p>
          <a:p>
            <a:pPr marL="0" indent="0">
              <a:buNone/>
            </a:pPr>
            <a:endParaRPr lang="en-GB" sz="600" dirty="0">
              <a:latin typeface="Calibri"/>
              <a:cs typeface="Calibri"/>
            </a:endParaRPr>
          </a:p>
          <a:p>
            <a:pPr marL="0" indent="0">
              <a:buNone/>
            </a:pPr>
            <a:r>
              <a:rPr lang="en-GB" dirty="0">
                <a:latin typeface="Calibri"/>
                <a:cs typeface="Calibri"/>
              </a:rPr>
              <a:t>You might decide to refer to what he says about </a:t>
            </a:r>
          </a:p>
          <a:p>
            <a:pPr marL="342900" indent="-342900"/>
            <a:r>
              <a:rPr lang="en-GB" dirty="0">
                <a:latin typeface="Calibri"/>
                <a:cs typeface="Calibri"/>
              </a:rPr>
              <a:t>The </a:t>
            </a:r>
            <a:r>
              <a:rPr lang="en-GB" i="1" dirty="0">
                <a:latin typeface="Calibri"/>
                <a:cs typeface="Calibri"/>
              </a:rPr>
              <a:t>pétanque </a:t>
            </a:r>
            <a:r>
              <a:rPr lang="en-GB" dirty="0">
                <a:latin typeface="Calibri"/>
                <a:cs typeface="Calibri"/>
              </a:rPr>
              <a:t>court as 'the French Republic in miniature'</a:t>
            </a:r>
          </a:p>
          <a:p>
            <a:pPr marL="342900" indent="-342900"/>
            <a:r>
              <a:rPr lang="en-GB" dirty="0">
                <a:latin typeface="Calibri"/>
                <a:cs typeface="Calibri"/>
              </a:rPr>
              <a:t>How the characters work across two levels: their own lived experience, and the memories inherited from their parents</a:t>
            </a:r>
          </a:p>
          <a:p>
            <a:pPr marL="342900" indent="-342900"/>
            <a:r>
              <a:rPr lang="en-GB" dirty="0">
                <a:latin typeface="Calibri"/>
                <a:cs typeface="Calibri"/>
              </a:rPr>
              <a:t>How laughter and humour allows us to approach questions that normally lead to defensiveness</a:t>
            </a:r>
          </a:p>
          <a:p>
            <a:pPr marL="342900" indent="-342900"/>
            <a:r>
              <a:rPr lang="en-GB" dirty="0">
                <a:latin typeface="Calibri"/>
                <a:cs typeface="Calibri"/>
              </a:rPr>
              <a:t>The role of forgiveness in the play</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2022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79208" y="669382"/>
            <a:ext cx="10723194" cy="714575"/>
          </a:xfrm>
        </p:spPr>
        <p:txBody>
          <a:bodyPr/>
          <a:lstStyle/>
          <a:p>
            <a:r>
              <a:rPr lang="en-US" i="1" dirty="0">
                <a:solidFill>
                  <a:schemeClr val="accent6"/>
                </a:solidFill>
                <a:latin typeface="Calibri" panose="020F0502020204030204" pitchFamily="34" charset="0"/>
                <a:cs typeface="Calibri" panose="020F0502020204030204" pitchFamily="34" charset="0"/>
              </a:rPr>
              <a:t>Les </a:t>
            </a:r>
            <a:r>
              <a:rPr lang="en-US" i="1" dirty="0" err="1">
                <a:solidFill>
                  <a:schemeClr val="accent6"/>
                </a:solidFill>
                <a:latin typeface="Calibri" panose="020F0502020204030204" pitchFamily="34" charset="0"/>
                <a:cs typeface="Calibri" panose="020F0502020204030204" pitchFamily="34" charset="0"/>
              </a:rPr>
              <a:t>pieds</a:t>
            </a:r>
            <a:r>
              <a:rPr lang="en-US" i="1" dirty="0">
                <a:solidFill>
                  <a:schemeClr val="accent6"/>
                </a:solidFill>
                <a:latin typeface="Calibri" panose="020F0502020204030204" pitchFamily="34" charset="0"/>
                <a:cs typeface="Calibri" panose="020F0502020204030204" pitchFamily="34" charset="0"/>
              </a:rPr>
              <a:t> </a:t>
            </a:r>
            <a:r>
              <a:rPr lang="en-US" i="1" dirty="0" err="1">
                <a:solidFill>
                  <a:schemeClr val="accent6"/>
                </a:solidFill>
                <a:latin typeface="Calibri" panose="020F0502020204030204" pitchFamily="34" charset="0"/>
                <a:cs typeface="Calibri" panose="020F0502020204030204" pitchFamily="34" charset="0"/>
              </a:rPr>
              <a:t>tanqués</a:t>
            </a:r>
            <a:r>
              <a:rPr lang="en-US" i="1" dirty="0">
                <a:solidFill>
                  <a:schemeClr val="accent6"/>
                </a:solidFill>
                <a:latin typeface="Calibri" panose="020F0502020204030204" pitchFamily="34" charset="0"/>
                <a:cs typeface="Calibri" panose="020F0502020204030204" pitchFamily="34" charset="0"/>
              </a:rPr>
              <a:t> </a:t>
            </a:r>
            <a:r>
              <a:rPr lang="en-US" dirty="0">
                <a:solidFill>
                  <a:schemeClr val="accent6"/>
                </a:solidFill>
                <a:latin typeface="Calibri" panose="020F0502020204030204" pitchFamily="34" charset="0"/>
                <a:cs typeface="Calibri" panose="020F0502020204030204" pitchFamily="34" charset="0"/>
              </a:rPr>
              <a:t>(2012)</a:t>
            </a:r>
            <a:endParaRPr lang="en-US" i="1"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79208" y="1853513"/>
            <a:ext cx="10723194" cy="4205745"/>
          </a:xfrm>
        </p:spPr>
        <p:txBody>
          <a:bodyPr vert="horz" lIns="0" tIns="0" rIns="0" bIns="0" rtlCol="0" anchor="t">
            <a:normAutofit/>
          </a:bodyPr>
          <a:lstStyle/>
          <a:p>
            <a:pPr marL="0" indent="0">
              <a:buNone/>
            </a:pPr>
            <a:r>
              <a:rPr lang="fr-FR" sz="2800" b="1" dirty="0">
                <a:latin typeface="Calibri" panose="020F0502020204030204" pitchFamily="34" charset="0"/>
                <a:cs typeface="Calibri" panose="020F0502020204030204" pitchFamily="34" charset="0"/>
              </a:rPr>
              <a:t>This session:</a:t>
            </a:r>
          </a:p>
          <a:p>
            <a:r>
              <a:rPr lang="fr-FR" sz="2800" dirty="0" err="1">
                <a:latin typeface="Calibri"/>
                <a:cs typeface="Calibri"/>
              </a:rPr>
              <a:t>Completing</a:t>
            </a:r>
            <a:r>
              <a:rPr lang="fr-FR" sz="2800" dirty="0">
                <a:latin typeface="Calibri"/>
                <a:cs typeface="Calibri"/>
              </a:rPr>
              <a:t> the </a:t>
            </a:r>
            <a:r>
              <a:rPr lang="fr-FR" sz="2800" i="1" dirty="0">
                <a:latin typeface="Calibri"/>
                <a:cs typeface="Calibri"/>
              </a:rPr>
              <a:t>fiche de lecture </a:t>
            </a:r>
            <a:r>
              <a:rPr lang="fr-FR" sz="2800" dirty="0">
                <a:latin typeface="Calibri"/>
                <a:cs typeface="Calibri"/>
              </a:rPr>
              <a:t>and </a:t>
            </a:r>
            <a:r>
              <a:rPr lang="fr-FR" sz="2800" dirty="0" err="1">
                <a:latin typeface="Calibri"/>
                <a:cs typeface="Calibri"/>
              </a:rPr>
              <a:t>character</a:t>
            </a:r>
            <a:r>
              <a:rPr lang="fr-FR" sz="2800" dirty="0">
                <a:latin typeface="Calibri"/>
                <a:cs typeface="Calibri"/>
              </a:rPr>
              <a:t> profiles</a:t>
            </a:r>
          </a:p>
          <a:p>
            <a:r>
              <a:rPr lang="fr-FR" sz="2800" dirty="0" err="1">
                <a:latin typeface="Calibri"/>
                <a:cs typeface="Calibri"/>
              </a:rPr>
              <a:t>Study</a:t>
            </a:r>
            <a:r>
              <a:rPr lang="fr-FR" sz="2800" dirty="0">
                <a:latin typeface="Calibri"/>
                <a:cs typeface="Calibri"/>
              </a:rPr>
              <a:t> of an interview </a:t>
            </a:r>
            <a:r>
              <a:rPr lang="fr-FR" sz="2800" dirty="0" err="1">
                <a:latin typeface="Calibri"/>
                <a:cs typeface="Calibri"/>
              </a:rPr>
              <a:t>with</a:t>
            </a:r>
            <a:r>
              <a:rPr lang="fr-FR" sz="2800" dirty="0">
                <a:latin typeface="Calibri"/>
                <a:cs typeface="Calibri"/>
              </a:rPr>
              <a:t> Philippe </a:t>
            </a:r>
            <a:r>
              <a:rPr lang="fr-FR" sz="2800" dirty="0" err="1">
                <a:latin typeface="Calibri"/>
                <a:cs typeface="Calibri"/>
              </a:rPr>
              <a:t>Chuyen</a:t>
            </a:r>
            <a:r>
              <a:rPr lang="fr-FR" sz="2800" dirty="0">
                <a:latin typeface="Calibri"/>
                <a:cs typeface="Calibri"/>
              </a:rPr>
              <a:t> – </a:t>
            </a:r>
            <a:r>
              <a:rPr lang="fr-FR" sz="2800" dirty="0" err="1">
                <a:latin typeface="Calibri"/>
                <a:cs typeface="Calibri"/>
              </a:rPr>
              <a:t>Text</a:t>
            </a:r>
            <a:r>
              <a:rPr lang="fr-FR" sz="2800" dirty="0">
                <a:latin typeface="Calibri"/>
                <a:cs typeface="Calibri"/>
              </a:rPr>
              <a:t> 2</a:t>
            </a:r>
          </a:p>
          <a:p>
            <a:r>
              <a:rPr lang="fr-FR" sz="2800" dirty="0">
                <a:latin typeface="Calibri"/>
                <a:cs typeface="Calibri"/>
              </a:rPr>
              <a:t>Planning and </a:t>
            </a:r>
            <a:r>
              <a:rPr lang="fr-FR" sz="2800" dirty="0" err="1">
                <a:latin typeface="Calibri"/>
                <a:cs typeface="Calibri"/>
              </a:rPr>
              <a:t>writing</a:t>
            </a:r>
            <a:r>
              <a:rPr lang="fr-FR" sz="2800" dirty="0">
                <a:latin typeface="Calibri"/>
                <a:cs typeface="Calibri"/>
              </a:rPr>
              <a:t> </a:t>
            </a:r>
            <a:r>
              <a:rPr lang="fr-FR" sz="2800" dirty="0" err="1">
                <a:latin typeface="Calibri"/>
                <a:cs typeface="Calibri"/>
              </a:rPr>
              <a:t>your</a:t>
            </a:r>
            <a:r>
              <a:rPr lang="fr-FR" sz="2800" dirty="0">
                <a:latin typeface="Calibri"/>
                <a:cs typeface="Calibri"/>
              </a:rPr>
              <a:t> Portfolio </a:t>
            </a:r>
            <a:r>
              <a:rPr lang="fr-FR" sz="2800" dirty="0" err="1">
                <a:latin typeface="Calibri"/>
                <a:cs typeface="Calibri"/>
              </a:rPr>
              <a:t>essay</a:t>
            </a:r>
            <a:endParaRPr lang="fr-FR" sz="2800" dirty="0" err="1">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1767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a:cs typeface="Calibri"/>
              </a:rPr>
              <a:t>Main body - structure</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594680"/>
            <a:ext cx="10367320" cy="4291584"/>
          </a:xfrm>
        </p:spPr>
        <p:txBody>
          <a:bodyPr vert="horz" lIns="0" tIns="0" rIns="0" bIns="0" rtlCol="0" anchor="t">
            <a:normAutofit lnSpcReduction="10000"/>
          </a:bodyPr>
          <a:lstStyle/>
          <a:p>
            <a:pPr marL="0" indent="0">
              <a:buNone/>
            </a:pPr>
            <a:r>
              <a:rPr lang="fr-FR" b="1" dirty="0">
                <a:latin typeface="Calibri" panose="020F0502020204030204" pitchFamily="34" charset="0"/>
                <a:cs typeface="Calibri" panose="020F0502020204030204" pitchFamily="34" charset="0"/>
              </a:rPr>
              <a:t>Main body – </a:t>
            </a:r>
            <a:r>
              <a:rPr lang="fr-FR" b="1" dirty="0" err="1">
                <a:latin typeface="Calibri" panose="020F0502020204030204" pitchFamily="34" charset="0"/>
                <a:cs typeface="Calibri" panose="020F0502020204030204" pitchFamily="34" charset="0"/>
              </a:rPr>
              <a:t>structuring</a:t>
            </a: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your</a:t>
            </a:r>
            <a:r>
              <a:rPr lang="fr-FR" b="1" dirty="0">
                <a:latin typeface="Calibri" panose="020F0502020204030204" pitchFamily="34" charset="0"/>
                <a:cs typeface="Calibri" panose="020F0502020204030204" pitchFamily="34" charset="0"/>
              </a:rPr>
              <a:t> argument</a:t>
            </a:r>
            <a:endParaRPr lang="fr-FR" dirty="0">
              <a:latin typeface="Calibri" panose="020F0502020204030204" pitchFamily="34" charset="0"/>
              <a:cs typeface="Calibri" panose="020F0502020204030204" pitchFamily="34" charset="0"/>
            </a:endParaRPr>
          </a:p>
          <a:p>
            <a:r>
              <a:rPr lang="fr-FR" dirty="0">
                <a:latin typeface="Calibri" panose="020F0502020204030204" pitchFamily="34" charset="0"/>
                <a:cs typeface="Calibri" panose="020F0502020204030204" pitchFamily="34" charset="0"/>
              </a:rPr>
              <a:t>How </a:t>
            </a:r>
            <a:r>
              <a:rPr lang="fr-FR" dirty="0" err="1">
                <a:latin typeface="Calibri" panose="020F0502020204030204" pitchFamily="34" charset="0"/>
                <a:cs typeface="Calibri" panose="020F0502020204030204" pitchFamily="34" charset="0"/>
              </a:rPr>
              <a:t>might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you</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now</a:t>
            </a:r>
            <a:r>
              <a:rPr lang="fr-FR" dirty="0">
                <a:latin typeface="Calibri" panose="020F0502020204030204" pitchFamily="34" charset="0"/>
                <a:cs typeface="Calibri" panose="020F0502020204030204" pitchFamily="34" charset="0"/>
              </a:rPr>
              <a:t> structure </a:t>
            </a:r>
            <a:r>
              <a:rPr lang="fr-FR" dirty="0" err="1">
                <a:latin typeface="Calibri" panose="020F0502020204030204" pitchFamily="34" charset="0"/>
                <a:cs typeface="Calibri" panose="020F0502020204030204" pitchFamily="34" charset="0"/>
              </a:rPr>
              <a:t>these</a:t>
            </a:r>
            <a:r>
              <a:rPr lang="fr-FR" dirty="0">
                <a:latin typeface="Calibri" panose="020F0502020204030204" pitchFamily="34" charset="0"/>
                <a:cs typeface="Calibri" panose="020F0502020204030204" pitchFamily="34" charset="0"/>
              </a:rPr>
              <a:t> points </a:t>
            </a:r>
            <a:r>
              <a:rPr lang="fr-FR" dirty="0" err="1">
                <a:latin typeface="Calibri" panose="020F0502020204030204" pitchFamily="34" charset="0"/>
                <a:cs typeface="Calibri" panose="020F0502020204030204" pitchFamily="34" charset="0"/>
              </a:rPr>
              <a:t>into</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paragraphs</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Consider</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what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themes</a:t>
            </a:r>
            <a:r>
              <a:rPr lang="fr-FR" dirty="0">
                <a:latin typeface="Calibri" panose="020F0502020204030204" pitchFamily="34" charset="0"/>
                <a:cs typeface="Calibri" panose="020F0502020204030204" pitchFamily="34" charset="0"/>
              </a:rPr>
              <a:t> or </a:t>
            </a:r>
            <a:r>
              <a:rPr lang="fr-FR" dirty="0" err="1">
                <a:latin typeface="Calibri" panose="020F0502020204030204" pitchFamily="34" charset="0"/>
                <a:cs typeface="Calibri" panose="020F0502020204030204" pitchFamily="34" charset="0"/>
              </a:rPr>
              <a:t>scenes</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each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paragraph</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could</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represent</a:t>
            </a:r>
            <a:r>
              <a:rPr lang="fr-FR" dirty="0">
                <a:latin typeface="Calibri" panose="020F0502020204030204" pitchFamily="34" charset="0"/>
                <a:cs typeface="Calibri" panose="020F0502020204030204" pitchFamily="34" charset="0"/>
              </a:rPr>
              <a:t>. </a:t>
            </a:r>
          </a:p>
          <a:p>
            <a:r>
              <a:rPr lang="fr-FR" dirty="0" err="1">
                <a:latin typeface="Calibri"/>
                <a:cs typeface="Calibri"/>
              </a:rPr>
              <a:t>Consider</a:t>
            </a:r>
            <a:r>
              <a:rPr lang="fr-FR" dirty="0">
                <a:latin typeface="Calibri"/>
                <a:cs typeface="Calibri"/>
              </a:rPr>
              <a:t> </a:t>
            </a:r>
            <a:r>
              <a:rPr lang="fr-FR" dirty="0" err="1">
                <a:latin typeface="Calibri"/>
                <a:cs typeface="Calibri"/>
              </a:rPr>
              <a:t>order</a:t>
            </a:r>
            <a:r>
              <a:rPr lang="fr-FR" dirty="0">
                <a:latin typeface="Calibri"/>
                <a:cs typeface="Calibri"/>
              </a:rPr>
              <a:t>: a </a:t>
            </a:r>
            <a:r>
              <a:rPr lang="fr-FR" dirty="0" err="1">
                <a:latin typeface="Calibri"/>
                <a:cs typeface="Calibri"/>
              </a:rPr>
              <a:t>classic</a:t>
            </a:r>
            <a:r>
              <a:rPr lang="fr-FR" dirty="0">
                <a:latin typeface="Calibri"/>
                <a:cs typeface="Calibri"/>
              </a:rPr>
              <a:t> </a:t>
            </a:r>
            <a:r>
              <a:rPr lang="fr-FR" dirty="0" err="1">
                <a:latin typeface="Calibri"/>
                <a:cs typeface="Calibri"/>
              </a:rPr>
              <a:t>essay</a:t>
            </a:r>
            <a:r>
              <a:rPr lang="fr-FR" dirty="0">
                <a:latin typeface="Calibri"/>
                <a:cs typeface="Calibri"/>
              </a:rPr>
              <a:t> style </a:t>
            </a:r>
            <a:r>
              <a:rPr lang="fr-FR" dirty="0" err="1">
                <a:latin typeface="Calibri"/>
                <a:cs typeface="Calibri"/>
              </a:rPr>
              <a:t>is</a:t>
            </a:r>
            <a:r>
              <a:rPr lang="fr-FR" dirty="0">
                <a:latin typeface="Calibri"/>
                <a:cs typeface="Calibri"/>
              </a:rPr>
              <a:t> </a:t>
            </a:r>
            <a:r>
              <a:rPr lang="fr-FR" i="1" dirty="0">
                <a:latin typeface="Calibri"/>
                <a:cs typeface="Calibri"/>
              </a:rPr>
              <a:t>thèse – </a:t>
            </a:r>
            <a:r>
              <a:rPr lang="fr-FR" i="1" dirty="0" err="1">
                <a:latin typeface="Calibri"/>
                <a:cs typeface="Calibri"/>
              </a:rPr>
              <a:t>anti-thèse</a:t>
            </a:r>
            <a:r>
              <a:rPr lang="fr-FR" i="1" dirty="0">
                <a:latin typeface="Calibri"/>
                <a:cs typeface="Calibri"/>
              </a:rPr>
              <a:t> - synthèse </a:t>
            </a:r>
            <a:r>
              <a:rPr lang="fr-FR" dirty="0">
                <a:latin typeface="Calibri"/>
                <a:cs typeface="Calibri"/>
              </a:rPr>
              <a:t>(argument </a:t>
            </a:r>
            <a:r>
              <a:rPr lang="fr-FR" dirty="0" err="1">
                <a:latin typeface="Calibri"/>
                <a:cs typeface="Calibri"/>
              </a:rPr>
              <a:t>followed</a:t>
            </a:r>
            <a:r>
              <a:rPr lang="fr-FR" dirty="0">
                <a:latin typeface="Calibri"/>
                <a:cs typeface="Calibri"/>
              </a:rPr>
              <a:t> by </a:t>
            </a:r>
            <a:r>
              <a:rPr lang="fr-FR" dirty="0" err="1">
                <a:latin typeface="Calibri"/>
                <a:cs typeface="Calibri"/>
              </a:rPr>
              <a:t>counter</a:t>
            </a:r>
            <a:r>
              <a:rPr lang="fr-FR" dirty="0">
                <a:latin typeface="Calibri"/>
                <a:cs typeface="Calibri"/>
              </a:rPr>
              <a:t>-argument and </a:t>
            </a:r>
            <a:r>
              <a:rPr lang="fr-FR" dirty="0" err="1">
                <a:latin typeface="Calibri"/>
                <a:cs typeface="Calibri"/>
              </a:rPr>
              <a:t>completed</a:t>
            </a:r>
            <a:r>
              <a:rPr lang="fr-FR" dirty="0">
                <a:latin typeface="Calibri"/>
                <a:cs typeface="Calibri"/>
              </a:rPr>
              <a:t> </a:t>
            </a:r>
            <a:r>
              <a:rPr lang="fr-FR" dirty="0" err="1">
                <a:latin typeface="Calibri"/>
                <a:cs typeface="Calibri"/>
              </a:rPr>
              <a:t>with</a:t>
            </a:r>
            <a:r>
              <a:rPr lang="fr-FR" dirty="0">
                <a:latin typeface="Calibri"/>
                <a:cs typeface="Calibri"/>
              </a:rPr>
              <a:t> a </a:t>
            </a:r>
            <a:r>
              <a:rPr lang="fr-FR" dirty="0" err="1">
                <a:latin typeface="Calibri"/>
                <a:cs typeface="Calibri"/>
              </a:rPr>
              <a:t>summary</a:t>
            </a:r>
            <a:r>
              <a:rPr lang="fr-FR" dirty="0">
                <a:latin typeface="Calibri"/>
                <a:cs typeface="Calibri"/>
              </a:rPr>
              <a:t>)</a:t>
            </a:r>
          </a:p>
          <a:p>
            <a:r>
              <a:rPr lang="fr-FR" dirty="0">
                <a:latin typeface="Calibri"/>
                <a:cs typeface="Calibri"/>
              </a:rPr>
              <a:t>If </a:t>
            </a:r>
            <a:r>
              <a:rPr lang="fr-FR" dirty="0" err="1">
                <a:latin typeface="Calibri"/>
                <a:cs typeface="Calibri"/>
              </a:rPr>
              <a:t>you</a:t>
            </a:r>
            <a:r>
              <a:rPr lang="fr-FR" dirty="0">
                <a:latin typeface="Calibri"/>
                <a:cs typeface="Calibri"/>
              </a:rPr>
              <a:t> follow </a:t>
            </a:r>
            <a:r>
              <a:rPr lang="fr-FR" dirty="0" err="1">
                <a:latin typeface="Calibri"/>
                <a:cs typeface="Calibri"/>
              </a:rPr>
              <a:t>this</a:t>
            </a:r>
            <a:r>
              <a:rPr lang="fr-FR" dirty="0">
                <a:latin typeface="Calibri"/>
                <a:cs typeface="Calibri"/>
              </a:rPr>
              <a:t> structure, </a:t>
            </a:r>
            <a:r>
              <a:rPr lang="fr-FR" dirty="0" err="1">
                <a:latin typeface="Calibri"/>
                <a:cs typeface="Calibri"/>
              </a:rPr>
              <a:t>you</a:t>
            </a:r>
            <a:r>
              <a:rPr lang="fr-FR" dirty="0">
                <a:latin typeface="Calibri"/>
                <a:cs typeface="Calibri"/>
              </a:rPr>
              <a:t> </a:t>
            </a:r>
            <a:r>
              <a:rPr lang="fr-FR" dirty="0" err="1">
                <a:latin typeface="Calibri"/>
                <a:cs typeface="Calibri"/>
              </a:rPr>
              <a:t>might</a:t>
            </a:r>
            <a:r>
              <a:rPr lang="fr-FR" dirty="0">
                <a:latin typeface="Calibri"/>
                <a:cs typeface="Calibri"/>
              </a:rPr>
              <a:t> examine the </a:t>
            </a:r>
            <a:r>
              <a:rPr lang="fr-FR" dirty="0" err="1">
                <a:latin typeface="Calibri"/>
                <a:cs typeface="Calibri"/>
              </a:rPr>
              <a:t>evidence</a:t>
            </a:r>
            <a:r>
              <a:rPr lang="fr-FR" dirty="0">
                <a:latin typeface="Calibri"/>
                <a:cs typeface="Calibri"/>
              </a:rPr>
              <a:t> for </a:t>
            </a:r>
            <a:r>
              <a:rPr lang="fr-FR" dirty="0" err="1">
                <a:latin typeface="Calibri"/>
                <a:cs typeface="Calibri"/>
              </a:rPr>
              <a:t>competitive</a:t>
            </a:r>
            <a:r>
              <a:rPr lang="fr-FR" dirty="0">
                <a:latin typeface="Calibri"/>
                <a:cs typeface="Calibri"/>
              </a:rPr>
              <a:t> memory in the </a:t>
            </a:r>
            <a:r>
              <a:rPr lang="fr-FR" dirty="0" err="1">
                <a:latin typeface="Calibri"/>
                <a:cs typeface="Calibri"/>
              </a:rPr>
              <a:t>play</a:t>
            </a:r>
            <a:r>
              <a:rPr lang="fr-FR" dirty="0">
                <a:latin typeface="Calibri"/>
                <a:cs typeface="Calibri"/>
              </a:rPr>
              <a:t> (</a:t>
            </a:r>
            <a:r>
              <a:rPr lang="fr-FR" i="1" dirty="0">
                <a:latin typeface="Calibri"/>
                <a:cs typeface="Calibri"/>
              </a:rPr>
              <a:t>thèse</a:t>
            </a:r>
            <a:r>
              <a:rPr lang="fr-FR" dirty="0">
                <a:latin typeface="Calibri"/>
                <a:cs typeface="Calibri"/>
              </a:rPr>
              <a:t>), and </a:t>
            </a:r>
            <a:r>
              <a:rPr lang="fr-FR" dirty="0" err="1">
                <a:latin typeface="Calibri"/>
                <a:cs typeface="Calibri"/>
              </a:rPr>
              <a:t>then</a:t>
            </a:r>
            <a:r>
              <a:rPr lang="fr-FR" dirty="0">
                <a:latin typeface="Calibri"/>
                <a:cs typeface="Calibri"/>
              </a:rPr>
              <a:t> note </a:t>
            </a:r>
            <a:r>
              <a:rPr lang="fr-FR" dirty="0" err="1">
                <a:latin typeface="Calibri"/>
                <a:cs typeface="Calibri"/>
              </a:rPr>
              <a:t>that</a:t>
            </a:r>
            <a:r>
              <a:rPr lang="fr-FR" dirty="0">
                <a:latin typeface="Calibri"/>
                <a:cs typeface="Calibri"/>
              </a:rPr>
              <a:t> the </a:t>
            </a:r>
            <a:r>
              <a:rPr lang="fr-FR" dirty="0" err="1">
                <a:latin typeface="Calibri"/>
                <a:cs typeface="Calibri"/>
              </a:rPr>
              <a:t>play</a:t>
            </a:r>
            <a:r>
              <a:rPr lang="fr-FR" dirty="0">
                <a:latin typeface="Calibri"/>
                <a:cs typeface="Calibri"/>
              </a:rPr>
              <a:t> </a:t>
            </a:r>
            <a:r>
              <a:rPr lang="fr-FR" dirty="0" err="1">
                <a:latin typeface="Calibri"/>
                <a:cs typeface="Calibri"/>
              </a:rPr>
              <a:t>is</a:t>
            </a:r>
            <a:r>
              <a:rPr lang="fr-FR" dirty="0">
                <a:latin typeface="Calibri"/>
                <a:cs typeface="Calibri"/>
              </a:rPr>
              <a:t> not </a:t>
            </a:r>
            <a:r>
              <a:rPr lang="fr-FR" dirty="0" err="1">
                <a:latin typeface="Calibri"/>
                <a:cs typeface="Calibri"/>
              </a:rPr>
              <a:t>only</a:t>
            </a:r>
            <a:r>
              <a:rPr lang="fr-FR" dirty="0">
                <a:latin typeface="Calibri"/>
                <a:cs typeface="Calibri"/>
              </a:rPr>
              <a:t> about </a:t>
            </a:r>
            <a:r>
              <a:rPr lang="fr-FR" dirty="0" err="1">
                <a:latin typeface="Calibri"/>
                <a:cs typeface="Calibri"/>
              </a:rPr>
              <a:t>conflict</a:t>
            </a:r>
            <a:r>
              <a:rPr lang="fr-FR" dirty="0">
                <a:latin typeface="Calibri"/>
                <a:cs typeface="Calibri"/>
              </a:rPr>
              <a:t>/division but </a:t>
            </a:r>
            <a:r>
              <a:rPr lang="fr-FR" dirty="0" err="1">
                <a:latin typeface="Calibri"/>
                <a:cs typeface="Calibri"/>
              </a:rPr>
              <a:t>contains</a:t>
            </a:r>
            <a:r>
              <a:rPr lang="fr-FR" dirty="0">
                <a:latin typeface="Calibri"/>
                <a:cs typeface="Calibri"/>
              </a:rPr>
              <a:t> </a:t>
            </a:r>
            <a:r>
              <a:rPr lang="fr-FR" dirty="0" err="1">
                <a:latin typeface="Calibri"/>
                <a:cs typeface="Calibri"/>
              </a:rPr>
              <a:t>elements</a:t>
            </a:r>
            <a:r>
              <a:rPr lang="fr-FR" dirty="0">
                <a:latin typeface="Calibri"/>
                <a:cs typeface="Calibri"/>
              </a:rPr>
              <a:t> of humour and </a:t>
            </a:r>
            <a:r>
              <a:rPr lang="fr-FR" dirty="0" err="1">
                <a:latin typeface="Calibri"/>
                <a:cs typeface="Calibri"/>
              </a:rPr>
              <a:t>optimism</a:t>
            </a:r>
            <a:r>
              <a:rPr lang="fr-FR" dirty="0">
                <a:latin typeface="Calibri"/>
                <a:cs typeface="Calibri"/>
              </a:rPr>
              <a:t> (</a:t>
            </a:r>
            <a:r>
              <a:rPr lang="fr-FR" i="1" dirty="0" err="1">
                <a:latin typeface="Calibri"/>
                <a:cs typeface="Calibri"/>
              </a:rPr>
              <a:t>anti-thèse</a:t>
            </a:r>
            <a:r>
              <a:rPr lang="fr-FR" dirty="0">
                <a:latin typeface="Calibri"/>
                <a:cs typeface="Calibri"/>
              </a:rPr>
              <a:t>). You </a:t>
            </a:r>
            <a:r>
              <a:rPr lang="fr-FR" dirty="0" err="1">
                <a:latin typeface="Calibri"/>
                <a:cs typeface="Calibri"/>
              </a:rPr>
              <a:t>would</a:t>
            </a:r>
            <a:r>
              <a:rPr lang="fr-FR" dirty="0">
                <a:latin typeface="Calibri"/>
                <a:cs typeface="Calibri"/>
              </a:rPr>
              <a:t> </a:t>
            </a:r>
            <a:r>
              <a:rPr lang="fr-FR" dirty="0" err="1">
                <a:latin typeface="Calibri"/>
                <a:cs typeface="Calibri"/>
              </a:rPr>
              <a:t>then</a:t>
            </a:r>
            <a:r>
              <a:rPr lang="fr-FR" dirty="0">
                <a:latin typeface="Calibri"/>
                <a:cs typeface="Calibri"/>
              </a:rPr>
              <a:t> </a:t>
            </a:r>
            <a:r>
              <a:rPr lang="fr-FR" dirty="0" err="1">
                <a:latin typeface="Calibri"/>
                <a:cs typeface="Calibri"/>
              </a:rPr>
              <a:t>weigh</a:t>
            </a:r>
            <a:r>
              <a:rPr lang="fr-FR" dirty="0">
                <a:latin typeface="Calibri"/>
                <a:cs typeface="Calibri"/>
              </a:rPr>
              <a:t> up </a:t>
            </a:r>
            <a:r>
              <a:rPr lang="fr-FR" dirty="0" err="1">
                <a:latin typeface="Calibri"/>
                <a:cs typeface="Calibri"/>
              </a:rPr>
              <a:t>this</a:t>
            </a:r>
            <a:r>
              <a:rPr lang="fr-FR" dirty="0">
                <a:latin typeface="Calibri"/>
                <a:cs typeface="Calibri"/>
              </a:rPr>
              <a:t> </a:t>
            </a:r>
            <a:r>
              <a:rPr lang="fr-FR" dirty="0" err="1">
                <a:latin typeface="Calibri"/>
                <a:cs typeface="Calibri"/>
              </a:rPr>
              <a:t>evidence</a:t>
            </a:r>
            <a:r>
              <a:rPr lang="fr-FR" dirty="0">
                <a:latin typeface="Calibri"/>
                <a:cs typeface="Calibri"/>
              </a:rPr>
              <a:t> (</a:t>
            </a:r>
            <a:r>
              <a:rPr lang="fr-FR" i="1" dirty="0">
                <a:latin typeface="Calibri"/>
                <a:cs typeface="Calibri"/>
              </a:rPr>
              <a:t>synthèse</a:t>
            </a:r>
            <a:r>
              <a:rPr lang="fr-FR" dirty="0">
                <a:latin typeface="Calibri"/>
                <a:cs typeface="Calibri"/>
              </a:rPr>
              <a:t>) and come to your conclusion.</a:t>
            </a:r>
          </a:p>
          <a:p>
            <a:pPr marL="0" indent="0">
              <a:buNone/>
            </a:pPr>
            <a:endParaRPr lang="en-US" sz="3200" dirty="0">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5433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a:cs typeface="Calibri"/>
              </a:rPr>
              <a:t>Conclusion</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594680"/>
            <a:ext cx="10367320" cy="4291584"/>
          </a:xfrm>
        </p:spPr>
        <p:txBody>
          <a:bodyPr vert="horz" lIns="0" tIns="0" rIns="0" bIns="0" rtlCol="0" anchor="t">
            <a:normAutofit/>
          </a:bodyPr>
          <a:lstStyle/>
          <a:p>
            <a:pPr marL="0" indent="0">
              <a:buNone/>
            </a:pPr>
            <a:r>
              <a:rPr lang="fr-FR" b="1" dirty="0">
                <a:latin typeface="Calibri" panose="020F0502020204030204" pitchFamily="34" charset="0"/>
                <a:cs typeface="Calibri" panose="020F0502020204030204" pitchFamily="34" charset="0"/>
              </a:rPr>
              <a:t>Conclusion</a:t>
            </a:r>
          </a:p>
          <a:p>
            <a:pPr marL="571500" indent="-571500">
              <a:buAutoNum type="romanLcPeriod"/>
            </a:pPr>
            <a:r>
              <a:rPr lang="fr-FR" dirty="0" err="1">
                <a:latin typeface="Calibri" panose="020F0502020204030204" pitchFamily="34" charset="0"/>
                <a:cs typeface="Calibri" panose="020F0502020204030204" pitchFamily="34" charset="0"/>
              </a:rPr>
              <a:t>Summarise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what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you</a:t>
            </a:r>
            <a:r>
              <a:rPr lang="fr-FR" dirty="0">
                <a:latin typeface="Calibri" panose="020F0502020204030204" pitchFamily="34" charset="0"/>
                <a:cs typeface="Calibri" panose="020F0502020204030204" pitchFamily="34" charset="0"/>
              </a:rPr>
              <a:t> have </a:t>
            </a:r>
            <a:r>
              <a:rPr lang="fr-FR" dirty="0" err="1">
                <a:latin typeface="Calibri" panose="020F0502020204030204" pitchFamily="34" charset="0"/>
                <a:cs typeface="Calibri" panose="020F0502020204030204" pitchFamily="34" charset="0"/>
              </a:rPr>
              <a:t>shown</a:t>
            </a:r>
            <a:r>
              <a:rPr lang="fr-FR" dirty="0">
                <a:latin typeface="Calibri" panose="020F0502020204030204" pitchFamily="34" charset="0"/>
                <a:cs typeface="Calibri" panose="020F0502020204030204" pitchFamily="34" charset="0"/>
              </a:rPr>
              <a:t> (by </a:t>
            </a:r>
            <a:r>
              <a:rPr lang="fr-FR" dirty="0" err="1">
                <a:latin typeface="Calibri" panose="020F0502020204030204" pitchFamily="34" charset="0"/>
                <a:cs typeface="Calibri" panose="020F0502020204030204" pitchFamily="34" charset="0"/>
              </a:rPr>
              <a:t>analysing</a:t>
            </a:r>
            <a:r>
              <a:rPr lang="fr-FR" dirty="0">
                <a:latin typeface="Calibri" panose="020F0502020204030204" pitchFamily="34" charset="0"/>
                <a:cs typeface="Calibri" panose="020F0502020204030204" pitchFamily="34" charset="0"/>
              </a:rPr>
              <a:t> XYZ, </a:t>
            </a:r>
            <a:r>
              <a:rPr lang="fr-FR" dirty="0" err="1">
                <a:latin typeface="Calibri" panose="020F0502020204030204" pitchFamily="34" charset="0"/>
                <a:cs typeface="Calibri" panose="020F0502020204030204" pitchFamily="34" charset="0"/>
              </a:rPr>
              <a:t>this</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essay</a:t>
            </a:r>
            <a:r>
              <a:rPr lang="fr-FR" dirty="0">
                <a:latin typeface="Calibri" panose="020F0502020204030204" pitchFamily="34" charset="0"/>
                <a:cs typeface="Calibri" panose="020F0502020204030204" pitchFamily="34" charset="0"/>
              </a:rPr>
              <a:t> has </a:t>
            </a:r>
            <a:r>
              <a:rPr lang="fr-FR" dirty="0" err="1">
                <a:latin typeface="Calibri" panose="020F0502020204030204" pitchFamily="34" charset="0"/>
                <a:cs typeface="Calibri" panose="020F0502020204030204" pitchFamily="34" charset="0"/>
              </a:rPr>
              <a:t>shown</a:t>
            </a:r>
            <a:r>
              <a:rPr lang="fr-FR" dirty="0">
                <a:latin typeface="Calibri" panose="020F0502020204030204" pitchFamily="34" charset="0"/>
                <a:cs typeface="Calibri" panose="020F0502020204030204" pitchFamily="34" charset="0"/>
              </a:rPr>
              <a:t> ABC)</a:t>
            </a:r>
          </a:p>
          <a:p>
            <a:pPr marL="571500" indent="-571500">
              <a:buFont typeface="Arial" panose="020B0604020202020204" pitchFamily="34" charset="0"/>
              <a:buAutoNum type="romanLcPeriod"/>
            </a:pPr>
            <a:r>
              <a:rPr lang="fr-FR" dirty="0" err="1">
                <a:latin typeface="Calibri" panose="020F0502020204030204" pitchFamily="34" charset="0"/>
                <a:cs typeface="Calibri" panose="020F0502020204030204" pitchFamily="34" charset="0"/>
              </a:rPr>
              <a:t>What</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is</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your</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answer</a:t>
            </a:r>
            <a:r>
              <a:rPr lang="fr-FR" dirty="0">
                <a:latin typeface="Calibri" panose="020F0502020204030204" pitchFamily="34" charset="0"/>
                <a:cs typeface="Calibri" panose="020F0502020204030204" pitchFamily="34" charset="0"/>
              </a:rPr>
              <a:t> to the </a:t>
            </a:r>
            <a:r>
              <a:rPr lang="fr-FR" dirty="0" err="1">
                <a:latin typeface="Calibri" panose="020F0502020204030204" pitchFamily="34" charset="0"/>
                <a:cs typeface="Calibri" panose="020F0502020204030204" pitchFamily="34" charset="0"/>
              </a:rPr>
              <a:t>title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thanks</a:t>
            </a:r>
            <a:r>
              <a:rPr lang="fr-FR" dirty="0">
                <a:latin typeface="Calibri" panose="020F0502020204030204" pitchFamily="34" charset="0"/>
                <a:cs typeface="Calibri" panose="020F0502020204030204" pitchFamily="34" charset="0"/>
              </a:rPr>
              <a:t> to </a:t>
            </a:r>
            <a:r>
              <a:rPr lang="fr-FR" dirty="0" err="1">
                <a:latin typeface="Calibri" panose="020F0502020204030204" pitchFamily="34" charset="0"/>
                <a:cs typeface="Calibri" panose="020F0502020204030204" pitchFamily="34" charset="0"/>
              </a:rPr>
              <a:t>these</a:t>
            </a:r>
            <a:r>
              <a:rPr lang="fr-FR" dirty="0">
                <a:latin typeface="Calibri" panose="020F0502020204030204" pitchFamily="34" charset="0"/>
                <a:cs typeface="Calibri" panose="020F0502020204030204" pitchFamily="34" charset="0"/>
              </a:rPr>
              <a:t> discussions?</a:t>
            </a:r>
          </a:p>
          <a:p>
            <a:pPr marL="571500" indent="-571500">
              <a:buAutoNum type="romanLcPeriod"/>
            </a:pPr>
            <a:r>
              <a:rPr lang="fr-FR" dirty="0">
                <a:latin typeface="Calibri" panose="020F0502020204030204" pitchFamily="34" charset="0"/>
                <a:cs typeface="Calibri" panose="020F0502020204030204" pitchFamily="34" charset="0"/>
              </a:rPr>
              <a:t>Expand out – </a:t>
            </a:r>
            <a:r>
              <a:rPr lang="fr-FR" dirty="0" err="1">
                <a:latin typeface="Calibri" panose="020F0502020204030204" pitchFamily="34" charset="0"/>
                <a:cs typeface="Calibri" panose="020F0502020204030204" pitchFamily="34" charset="0"/>
              </a:rPr>
              <a:t>what</a:t>
            </a:r>
            <a:r>
              <a:rPr lang="fr-FR" dirty="0">
                <a:latin typeface="Calibri" panose="020F0502020204030204" pitchFamily="34" charset="0"/>
                <a:cs typeface="Calibri" panose="020F0502020204030204" pitchFamily="34" charset="0"/>
              </a:rPr>
              <a:t> can </a:t>
            </a:r>
            <a:r>
              <a:rPr lang="fr-FR" dirty="0" err="1">
                <a:latin typeface="Calibri" panose="020F0502020204030204" pitchFamily="34" charset="0"/>
                <a:cs typeface="Calibri" panose="020F0502020204030204" pitchFamily="34" charset="0"/>
              </a:rPr>
              <a:t>we</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now</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conclude</a:t>
            </a:r>
            <a:r>
              <a:rPr lang="fr-FR" dirty="0">
                <a:latin typeface="Calibri" panose="020F0502020204030204" pitchFamily="34" charset="0"/>
                <a:cs typeface="Calibri" panose="020F0502020204030204" pitchFamily="34" charset="0"/>
              </a:rPr>
              <a:t> and </a:t>
            </a:r>
            <a:r>
              <a:rPr lang="fr-FR" dirty="0" err="1">
                <a:latin typeface="Calibri" panose="020F0502020204030204" pitchFamily="34" charset="0"/>
                <a:cs typeface="Calibri" panose="020F0502020204030204" pitchFamily="34" charset="0"/>
              </a:rPr>
              <a:t>consider</a:t>
            </a:r>
            <a:r>
              <a:rPr lang="fr-FR" dirty="0">
                <a:latin typeface="Calibri" panose="020F0502020204030204" pitchFamily="34" charset="0"/>
                <a:cs typeface="Calibri" panose="020F0502020204030204" pitchFamily="34" charset="0"/>
              </a:rPr>
              <a:t> </a:t>
            </a:r>
            <a:r>
              <a:rPr lang="fr-FR" dirty="0" err="1">
                <a:latin typeface="Calibri" panose="020F0502020204030204" pitchFamily="34" charset="0"/>
                <a:cs typeface="Calibri" panose="020F0502020204030204" pitchFamily="34" charset="0"/>
              </a:rPr>
              <a:t>thanks</a:t>
            </a:r>
            <a:r>
              <a:rPr lang="fr-FR" dirty="0">
                <a:latin typeface="Calibri" panose="020F0502020204030204" pitchFamily="34" charset="0"/>
                <a:cs typeface="Calibri" panose="020F0502020204030204" pitchFamily="34" charset="0"/>
              </a:rPr>
              <a:t> to </a:t>
            </a:r>
            <a:r>
              <a:rPr lang="fr-FR" dirty="0" err="1">
                <a:latin typeface="Calibri" panose="020F0502020204030204" pitchFamily="34" charset="0"/>
                <a:cs typeface="Calibri" panose="020F0502020204030204" pitchFamily="34" charset="0"/>
              </a:rPr>
              <a:t>your</a:t>
            </a:r>
            <a:r>
              <a:rPr lang="fr-FR" dirty="0">
                <a:latin typeface="Calibri" panose="020F0502020204030204" pitchFamily="34" charset="0"/>
                <a:cs typeface="Calibri" panose="020F0502020204030204" pitchFamily="34" charset="0"/>
              </a:rPr>
              <a:t> conclusions?</a:t>
            </a:r>
          </a:p>
          <a:p>
            <a:pPr marL="571500" indent="-571500">
              <a:buAutoNum type="romanLcPeriod"/>
            </a:pPr>
            <a:endParaRPr lang="fr-FR" dirty="0">
              <a:latin typeface="Calibri" panose="020F0502020204030204" pitchFamily="34" charset="0"/>
              <a:cs typeface="Calibri" panose="020F0502020204030204" pitchFamily="34" charset="0"/>
            </a:endParaRPr>
          </a:p>
          <a:p>
            <a:pPr marL="0" indent="0">
              <a:buNone/>
            </a:pPr>
            <a:r>
              <a:rPr lang="fr-FR" b="1" err="1">
                <a:solidFill>
                  <a:schemeClr val="accent6"/>
                </a:solidFill>
                <a:latin typeface="Calibri"/>
                <a:cs typeface="Calibri"/>
              </a:rPr>
              <a:t>Make</a:t>
            </a:r>
            <a:r>
              <a:rPr lang="fr-FR" b="1" dirty="0">
                <a:solidFill>
                  <a:schemeClr val="accent6"/>
                </a:solidFill>
                <a:latin typeface="Calibri"/>
                <a:cs typeface="Calibri"/>
              </a:rPr>
              <a:t> sure </a:t>
            </a:r>
            <a:r>
              <a:rPr lang="fr-FR" b="1" err="1">
                <a:solidFill>
                  <a:schemeClr val="accent6"/>
                </a:solidFill>
                <a:latin typeface="Calibri"/>
                <a:cs typeface="Calibri"/>
              </a:rPr>
              <a:t>you</a:t>
            </a:r>
            <a:r>
              <a:rPr lang="fr-FR" b="1" dirty="0">
                <a:solidFill>
                  <a:schemeClr val="accent6"/>
                </a:solidFill>
                <a:latin typeface="Calibri"/>
                <a:cs typeface="Calibri"/>
              </a:rPr>
              <a:t> </a:t>
            </a:r>
            <a:r>
              <a:rPr lang="fr-FR" b="1" err="1">
                <a:solidFill>
                  <a:schemeClr val="accent6"/>
                </a:solidFill>
                <a:latin typeface="Calibri"/>
                <a:cs typeface="Calibri"/>
              </a:rPr>
              <a:t>don't</a:t>
            </a:r>
            <a:r>
              <a:rPr lang="fr-FR" b="1" dirty="0">
                <a:solidFill>
                  <a:schemeClr val="accent6"/>
                </a:solidFill>
                <a:latin typeface="Calibri"/>
                <a:cs typeface="Calibri"/>
              </a:rPr>
              <a:t> </a:t>
            </a:r>
            <a:r>
              <a:rPr lang="fr-FR" b="1" err="1">
                <a:solidFill>
                  <a:schemeClr val="accent6"/>
                </a:solidFill>
                <a:latin typeface="Calibri"/>
                <a:cs typeface="Calibri"/>
              </a:rPr>
              <a:t>introduce</a:t>
            </a:r>
            <a:r>
              <a:rPr lang="fr-FR" b="1" dirty="0">
                <a:solidFill>
                  <a:schemeClr val="accent6"/>
                </a:solidFill>
                <a:latin typeface="Calibri"/>
                <a:cs typeface="Calibri"/>
              </a:rPr>
              <a:t> </a:t>
            </a:r>
            <a:r>
              <a:rPr lang="fr-FR" b="1" err="1">
                <a:solidFill>
                  <a:schemeClr val="accent6"/>
                </a:solidFill>
                <a:latin typeface="Calibri"/>
                <a:cs typeface="Calibri"/>
              </a:rPr>
              <a:t>any</a:t>
            </a:r>
            <a:r>
              <a:rPr lang="fr-FR" b="1" dirty="0">
                <a:solidFill>
                  <a:schemeClr val="accent6"/>
                </a:solidFill>
                <a:latin typeface="Calibri"/>
                <a:cs typeface="Calibri"/>
              </a:rPr>
              <a:t> new </a:t>
            </a:r>
            <a:r>
              <a:rPr lang="fr-FR" b="1" dirty="0" err="1">
                <a:solidFill>
                  <a:schemeClr val="accent6"/>
                </a:solidFill>
                <a:latin typeface="Calibri"/>
                <a:cs typeface="Calibri"/>
              </a:rPr>
              <a:t>material</a:t>
            </a:r>
            <a:r>
              <a:rPr lang="fr-FR" b="1" dirty="0">
                <a:solidFill>
                  <a:schemeClr val="accent6"/>
                </a:solidFill>
                <a:latin typeface="Calibri"/>
                <a:cs typeface="Calibri"/>
              </a:rPr>
              <a:t> in </a:t>
            </a:r>
            <a:r>
              <a:rPr lang="fr-FR" b="1" dirty="0" err="1">
                <a:solidFill>
                  <a:schemeClr val="accent6"/>
                </a:solidFill>
                <a:latin typeface="Calibri"/>
                <a:cs typeface="Calibri"/>
              </a:rPr>
              <a:t>your</a:t>
            </a:r>
            <a:r>
              <a:rPr lang="fr-FR" b="1" dirty="0">
                <a:solidFill>
                  <a:schemeClr val="accent6"/>
                </a:solidFill>
                <a:latin typeface="Calibri"/>
                <a:cs typeface="Calibri"/>
              </a:rPr>
              <a:t> conclusion.</a:t>
            </a:r>
            <a:endParaRPr lang="fr-FR" b="1" dirty="0">
              <a:solidFill>
                <a:schemeClr val="accent6"/>
              </a:solidFill>
              <a:latin typeface="Calibri" panose="020F0502020204030204" pitchFamily="34" charset="0"/>
              <a:cs typeface="Calibri" panose="020F0502020204030204" pitchFamily="34" charset="0"/>
            </a:endParaRPr>
          </a:p>
          <a:p>
            <a:pPr marL="0" indent="0">
              <a:buNone/>
            </a:pPr>
            <a:endParaRPr lang="en-US" sz="3200" dirty="0">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2767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8336-52DA-64E8-9FD3-D1902E34C992}"/>
              </a:ext>
            </a:extLst>
          </p:cNvPr>
          <p:cNvSpPr>
            <a:spLocks noGrp="1"/>
          </p:cNvSpPr>
          <p:nvPr>
            <p:ph type="title"/>
          </p:nvPr>
        </p:nvSpPr>
        <p:spPr>
          <a:xfrm>
            <a:off x="749300" y="224028"/>
            <a:ext cx="10800080" cy="756546"/>
          </a:xfrm>
        </p:spPr>
        <p:txBody>
          <a:bodyPr/>
          <a:lstStyle/>
          <a:p>
            <a:r>
              <a:rPr lang="en-US" dirty="0">
                <a:solidFill>
                  <a:schemeClr val="accent6"/>
                </a:solidFill>
                <a:latin typeface="Calibri"/>
                <a:cs typeface="Calibri"/>
              </a:rPr>
              <a:t>bibliography</a:t>
            </a:r>
            <a:endParaRPr lang="en-US" dirty="0"/>
          </a:p>
        </p:txBody>
      </p:sp>
      <p:sp>
        <p:nvSpPr>
          <p:cNvPr id="3" name="Content Placeholder 2">
            <a:extLst>
              <a:ext uri="{FF2B5EF4-FFF2-40B4-BE49-F238E27FC236}">
                <a16:creationId xmlns:a16="http://schemas.microsoft.com/office/drawing/2014/main" id="{1C67C7CC-21E5-1B58-6918-DC2B2134D738}"/>
              </a:ext>
            </a:extLst>
          </p:cNvPr>
          <p:cNvSpPr>
            <a:spLocks noGrp="1"/>
          </p:cNvSpPr>
          <p:nvPr>
            <p:ph idx="1"/>
          </p:nvPr>
        </p:nvSpPr>
        <p:spPr>
          <a:xfrm>
            <a:off x="812800" y="1066800"/>
            <a:ext cx="11038205" cy="5242941"/>
          </a:xfrm>
        </p:spPr>
        <p:txBody>
          <a:bodyPr vert="horz" lIns="0" tIns="0" rIns="0" bIns="0" rtlCol="0" anchor="t">
            <a:normAutofit/>
          </a:bodyPr>
          <a:lstStyle/>
          <a:p>
            <a:pPr marL="0" indent="0">
              <a:buNone/>
            </a:pPr>
            <a:r>
              <a:rPr lang="en-US" dirty="0">
                <a:latin typeface="Calibri"/>
                <a:cs typeface="Calibri"/>
              </a:rPr>
              <a:t>You </a:t>
            </a:r>
            <a:r>
              <a:rPr lang="en-US" b="1" dirty="0">
                <a:latin typeface="Calibri"/>
                <a:cs typeface="Calibri"/>
              </a:rPr>
              <a:t>must </a:t>
            </a:r>
            <a:r>
              <a:rPr lang="en-US" dirty="0">
                <a:latin typeface="Calibri"/>
                <a:cs typeface="Calibri"/>
              </a:rPr>
              <a:t>include a bibliography with the full publication details of the texts that you have referenced.</a:t>
            </a:r>
          </a:p>
          <a:p>
            <a:pPr marL="0" indent="0">
              <a:buNone/>
            </a:pPr>
            <a:r>
              <a:rPr lang="en-US" dirty="0">
                <a:latin typeface="Calibri" panose="020F0502020204030204" pitchFamily="34" charset="0"/>
                <a:cs typeface="Calibri" panose="020F0502020204030204" pitchFamily="34" charset="0"/>
              </a:rPr>
              <a:t>If you use Harvard referencing style, which is one of the most common, the play and interview should be presented like this:</a:t>
            </a:r>
          </a:p>
          <a:p>
            <a:pPr marL="0" indent="0">
              <a:buNone/>
            </a:pPr>
            <a:r>
              <a:rPr lang="en-GB" sz="2000" b="0" i="0" dirty="0" err="1">
                <a:solidFill>
                  <a:srgbClr val="000000"/>
                </a:solidFill>
                <a:effectLst/>
                <a:latin typeface="Calibri"/>
                <a:cs typeface="Calibri"/>
              </a:rPr>
              <a:t>Chuyen</a:t>
            </a:r>
            <a:r>
              <a:rPr lang="en-GB" sz="2000" b="0" i="0" dirty="0">
                <a:solidFill>
                  <a:srgbClr val="000000"/>
                </a:solidFill>
                <a:effectLst/>
                <a:latin typeface="Calibri"/>
                <a:cs typeface="Calibri"/>
              </a:rPr>
              <a:t>, Philippe. (2012) </a:t>
            </a:r>
            <a:r>
              <a:rPr lang="en-GB" sz="2000" b="0" i="1" dirty="0">
                <a:solidFill>
                  <a:srgbClr val="000000"/>
                </a:solidFill>
                <a:effectLst/>
                <a:latin typeface="Calibri"/>
                <a:cs typeface="Calibri"/>
              </a:rPr>
              <a:t>Les </a:t>
            </a:r>
            <a:r>
              <a:rPr lang="en-GB" sz="2000" b="0" i="1" dirty="0" err="1">
                <a:solidFill>
                  <a:srgbClr val="000000"/>
                </a:solidFill>
                <a:effectLst/>
                <a:latin typeface="Calibri"/>
                <a:cs typeface="Calibri"/>
              </a:rPr>
              <a:t>Pieds</a:t>
            </a:r>
            <a:r>
              <a:rPr lang="en-GB" sz="2000" b="0" i="1" dirty="0">
                <a:solidFill>
                  <a:srgbClr val="000000"/>
                </a:solidFill>
                <a:effectLst/>
                <a:latin typeface="Calibri"/>
                <a:cs typeface="Calibri"/>
              </a:rPr>
              <a:t> </a:t>
            </a:r>
            <a:r>
              <a:rPr lang="en-GB" sz="2000" b="0" i="1" dirty="0" err="1">
                <a:solidFill>
                  <a:srgbClr val="000000"/>
                </a:solidFill>
                <a:effectLst/>
                <a:latin typeface="Calibri"/>
                <a:cs typeface="Calibri"/>
              </a:rPr>
              <a:t>Tanqués</a:t>
            </a:r>
            <a:r>
              <a:rPr lang="en-GB" sz="2000" b="0" i="1" dirty="0">
                <a:solidFill>
                  <a:srgbClr val="000000"/>
                </a:solidFill>
                <a:effectLst/>
                <a:latin typeface="Calibri"/>
                <a:cs typeface="Calibri"/>
              </a:rPr>
              <a:t>. </a:t>
            </a:r>
            <a:r>
              <a:rPr lang="en-GB" sz="2000" b="0" i="0" dirty="0">
                <a:solidFill>
                  <a:srgbClr val="000000"/>
                </a:solidFill>
                <a:effectLst/>
                <a:latin typeface="Calibri"/>
                <a:cs typeface="Calibri"/>
              </a:rPr>
              <a:t>Le Revest-les-Eaux: </a:t>
            </a:r>
            <a:r>
              <a:rPr lang="en-GB" sz="2000" b="0" i="0" dirty="0">
                <a:solidFill>
                  <a:srgbClr val="424242"/>
                </a:solidFill>
                <a:effectLst/>
                <a:latin typeface="Calibri"/>
                <a:cs typeface="Calibri"/>
              </a:rPr>
              <a:t>Les Cahiers de </a:t>
            </a:r>
            <a:r>
              <a:rPr lang="en-GB" sz="2000" b="0" i="0" dirty="0" err="1">
                <a:solidFill>
                  <a:srgbClr val="424242"/>
                </a:solidFill>
                <a:effectLst/>
                <a:latin typeface="Calibri"/>
                <a:cs typeface="Calibri"/>
              </a:rPr>
              <a:t>l'Egaré</a:t>
            </a:r>
            <a:r>
              <a:rPr lang="en-GB" sz="2000" b="0" i="0" dirty="0">
                <a:solidFill>
                  <a:srgbClr val="424242"/>
                </a:solidFill>
                <a:effectLst/>
                <a:latin typeface="Calibri"/>
                <a:cs typeface="Calibri"/>
              </a:rPr>
              <a:t>. Available: </a:t>
            </a:r>
            <a:r>
              <a:rPr lang="en-GB" sz="2000" b="0" i="0" dirty="0">
                <a:solidFill>
                  <a:srgbClr val="000000"/>
                </a:solidFill>
                <a:effectLst/>
                <a:latin typeface="Calibri"/>
                <a:cs typeface="Calibri"/>
                <a:hlinkClick r:id="rId2"/>
              </a:rPr>
              <a:t>https://www.pieds-noirs.stir.ac.uk/les-pieds-tanques/</a:t>
            </a:r>
            <a:r>
              <a:rPr lang="en-GB" sz="2000" b="0" i="0" dirty="0">
                <a:solidFill>
                  <a:srgbClr val="000000"/>
                </a:solidFill>
                <a:effectLst/>
                <a:latin typeface="Calibri"/>
                <a:cs typeface="Calibri"/>
              </a:rPr>
              <a:t> [Accessed: </a:t>
            </a:r>
            <a:r>
              <a:rPr lang="en-GB" sz="2000" b="0" i="0" dirty="0">
                <a:solidFill>
                  <a:srgbClr val="ED5C57"/>
                </a:solidFill>
                <a:effectLst/>
                <a:latin typeface="Calibri"/>
                <a:cs typeface="Calibri"/>
              </a:rPr>
              <a:t>give the date when you accessed it, e.g. 1 November 2023</a:t>
            </a:r>
            <a:r>
              <a:rPr lang="en-GB" sz="2000" b="0" i="0" dirty="0">
                <a:solidFill>
                  <a:srgbClr val="000000"/>
                </a:solidFill>
                <a:effectLst/>
                <a:latin typeface="Calibri"/>
                <a:cs typeface="Calibri"/>
              </a:rPr>
              <a:t>]</a:t>
            </a:r>
          </a:p>
          <a:p>
            <a:pPr marL="0" indent="0" algn="l" fontAlgn="base">
              <a:buNone/>
            </a:pPr>
            <a:endParaRPr lang="en-GB" sz="800" b="0" i="0" dirty="0">
              <a:solidFill>
                <a:srgbClr val="000000"/>
              </a:solidFill>
              <a:effectLst/>
              <a:latin typeface="Calibri" panose="020F0502020204030204" pitchFamily="34" charset="0"/>
              <a:cs typeface="Calibri" panose="020F0502020204030204" pitchFamily="34" charset="0"/>
            </a:endParaRPr>
          </a:p>
          <a:p>
            <a:pPr marL="0" indent="0" algn="l" fontAlgn="base">
              <a:buNone/>
            </a:pPr>
            <a:r>
              <a:rPr lang="en-GB" sz="2000" b="0" i="0" dirty="0" err="1">
                <a:solidFill>
                  <a:srgbClr val="000000"/>
                </a:solidFill>
                <a:effectLst/>
                <a:latin typeface="Calibri" panose="020F0502020204030204" pitchFamily="34" charset="0"/>
                <a:cs typeface="Calibri" panose="020F0502020204030204" pitchFamily="34" charset="0"/>
              </a:rPr>
              <a:t>Chuyen</a:t>
            </a:r>
            <a:r>
              <a:rPr lang="en-GB" sz="2000" b="0" i="0" dirty="0">
                <a:solidFill>
                  <a:srgbClr val="000000"/>
                </a:solidFill>
                <a:effectLst/>
                <a:latin typeface="Calibri" panose="020F0502020204030204" pitchFamily="34" charset="0"/>
                <a:cs typeface="Calibri" panose="020F0502020204030204" pitchFamily="34" charset="0"/>
              </a:rPr>
              <a:t>, Philippe. (2022) Interview with Philippe </a:t>
            </a:r>
            <a:r>
              <a:rPr lang="en-GB" sz="2000" b="0" i="0" dirty="0" err="1">
                <a:solidFill>
                  <a:srgbClr val="000000"/>
                </a:solidFill>
                <a:effectLst/>
                <a:latin typeface="Calibri" panose="020F0502020204030204" pitchFamily="34" charset="0"/>
                <a:cs typeface="Calibri" panose="020F0502020204030204" pitchFamily="34" charset="0"/>
              </a:rPr>
              <a:t>Chuyen</a:t>
            </a:r>
            <a:r>
              <a:rPr lang="en-GB" sz="2000" b="0" i="0" dirty="0">
                <a:solidFill>
                  <a:srgbClr val="000000"/>
                </a:solidFill>
                <a:effectLst/>
                <a:latin typeface="Calibri" panose="020F0502020204030204" pitchFamily="34" charset="0"/>
                <a:cs typeface="Calibri" panose="020F0502020204030204" pitchFamily="34" charset="0"/>
              </a:rPr>
              <a:t>, author of </a:t>
            </a:r>
            <a:r>
              <a:rPr lang="en-GB" sz="2000" b="0" i="1" dirty="0">
                <a:solidFill>
                  <a:srgbClr val="000000"/>
                </a:solidFill>
                <a:effectLst/>
                <a:latin typeface="Calibri" panose="020F0502020204030204" pitchFamily="34" charset="0"/>
                <a:cs typeface="Calibri" panose="020F0502020204030204" pitchFamily="34" charset="0"/>
              </a:rPr>
              <a:t>Les </a:t>
            </a:r>
            <a:r>
              <a:rPr lang="en-GB" sz="2000" b="0" i="1" dirty="0" err="1">
                <a:solidFill>
                  <a:srgbClr val="000000"/>
                </a:solidFill>
                <a:effectLst/>
                <a:latin typeface="Calibri" panose="020F0502020204030204" pitchFamily="34" charset="0"/>
                <a:cs typeface="Calibri" panose="020F0502020204030204" pitchFamily="34" charset="0"/>
              </a:rPr>
              <a:t>Pieds</a:t>
            </a:r>
            <a:r>
              <a:rPr lang="en-GB" sz="2000" b="0" i="1" dirty="0">
                <a:solidFill>
                  <a:srgbClr val="000000"/>
                </a:solidFill>
                <a:effectLst/>
                <a:latin typeface="Calibri" panose="020F0502020204030204" pitchFamily="34" charset="0"/>
                <a:cs typeface="Calibri" panose="020F0502020204030204" pitchFamily="34" charset="0"/>
              </a:rPr>
              <a:t> </a:t>
            </a:r>
            <a:r>
              <a:rPr lang="en-GB" sz="2000" b="0" i="1" dirty="0" err="1">
                <a:solidFill>
                  <a:srgbClr val="000000"/>
                </a:solidFill>
                <a:effectLst/>
                <a:latin typeface="Calibri" panose="020F0502020204030204" pitchFamily="34" charset="0"/>
                <a:cs typeface="Calibri" panose="020F0502020204030204" pitchFamily="34" charset="0"/>
              </a:rPr>
              <a:t>Tanqués</a:t>
            </a:r>
            <a:r>
              <a:rPr lang="en-GB" sz="2000" b="0" i="0" dirty="0">
                <a:solidFill>
                  <a:srgbClr val="000000"/>
                </a:solidFill>
                <a:effectLst/>
                <a:latin typeface="Calibri" panose="020F0502020204030204" pitchFamily="34" charset="0"/>
                <a:cs typeface="Calibri" panose="020F0502020204030204" pitchFamily="34" charset="0"/>
              </a:rPr>
              <a:t>. Interviewed by Fiona Barclay. </a:t>
            </a:r>
            <a:r>
              <a:rPr lang="en-GB" sz="2000" b="0" i="1" dirty="0">
                <a:solidFill>
                  <a:srgbClr val="000000"/>
                </a:solidFill>
                <a:effectLst/>
                <a:latin typeface="Calibri" panose="020F0502020204030204" pitchFamily="34" charset="0"/>
                <a:cs typeface="Calibri" panose="020F0502020204030204" pitchFamily="34" charset="0"/>
              </a:rPr>
              <a:t>Narratives and Representations of the French Settlers of Algeria, </a:t>
            </a:r>
            <a:r>
              <a:rPr lang="en-GB" sz="2000" b="0" i="0" dirty="0">
                <a:solidFill>
                  <a:srgbClr val="000000"/>
                </a:solidFill>
                <a:effectLst/>
                <a:latin typeface="Calibri" panose="020F0502020204030204" pitchFamily="34" charset="0"/>
                <a:cs typeface="Calibri" panose="020F0502020204030204" pitchFamily="34" charset="0"/>
              </a:rPr>
              <a:t>15 August</a:t>
            </a:r>
            <a:r>
              <a:rPr lang="en-GB" sz="2000" b="0" i="1" dirty="0">
                <a:solidFill>
                  <a:srgbClr val="000000"/>
                </a:solidFill>
                <a:effectLst/>
                <a:latin typeface="Calibri" panose="020F0502020204030204" pitchFamily="34" charset="0"/>
                <a:cs typeface="Calibri" panose="020F0502020204030204" pitchFamily="34" charset="0"/>
              </a:rPr>
              <a:t>. </a:t>
            </a:r>
            <a:r>
              <a:rPr lang="en-GB" sz="2000" b="0" i="0" dirty="0">
                <a:solidFill>
                  <a:srgbClr val="000000"/>
                </a:solidFill>
                <a:effectLst/>
                <a:latin typeface="Calibri" panose="020F0502020204030204" pitchFamily="34" charset="0"/>
                <a:cs typeface="Calibri" panose="020F0502020204030204" pitchFamily="34" charset="0"/>
              </a:rPr>
              <a:t>Available: </a:t>
            </a:r>
            <a:r>
              <a:rPr lang="en-GB" sz="2000" b="0" i="0" dirty="0">
                <a:solidFill>
                  <a:srgbClr val="000000"/>
                </a:solidFill>
                <a:effectLst/>
                <a:latin typeface="Calibri" panose="020F0502020204030204" pitchFamily="34" charset="0"/>
                <a:cs typeface="Calibri" panose="020F0502020204030204" pitchFamily="34" charset="0"/>
                <a:hlinkClick r:id="rId3"/>
              </a:rPr>
              <a:t>https://www.pieds-noirs.stir.ac.uk/interview-philippe-chuyen/</a:t>
            </a:r>
            <a:r>
              <a:rPr lang="en-GB" sz="2000" b="0" i="0" dirty="0">
                <a:solidFill>
                  <a:srgbClr val="000000"/>
                </a:solidFill>
                <a:effectLst/>
                <a:latin typeface="Calibri" panose="020F0502020204030204" pitchFamily="34" charset="0"/>
                <a:cs typeface="Calibri" panose="020F0502020204030204" pitchFamily="34" charset="0"/>
              </a:rPr>
              <a:t> [Accessed: </a:t>
            </a:r>
            <a:r>
              <a:rPr lang="en-GB" sz="2000" b="0" i="0" dirty="0">
                <a:solidFill>
                  <a:srgbClr val="ED5C57"/>
                </a:solidFill>
                <a:effectLst/>
                <a:latin typeface="Calibri" panose="020F0502020204030204" pitchFamily="34" charset="0"/>
                <a:cs typeface="Calibri" panose="020F0502020204030204" pitchFamily="34" charset="0"/>
              </a:rPr>
              <a:t>give the date when you accessed it</a:t>
            </a:r>
            <a:r>
              <a:rPr lang="en-GB" sz="2000" b="0" i="0" dirty="0">
                <a:solidFill>
                  <a:srgbClr val="000000"/>
                </a:solidFill>
                <a:effectLst/>
                <a:latin typeface="Calibri" panose="020F0502020204030204" pitchFamily="34" charset="0"/>
                <a:cs typeface="Calibri" panose="020F0502020204030204" pitchFamily="34" charset="0"/>
              </a:rPr>
              <a:t>].</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58998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63294"/>
            <a:ext cx="10786856" cy="1243584"/>
          </a:xfrm>
        </p:spPr>
        <p:txBody>
          <a:bodyPr/>
          <a:lstStyle/>
          <a:p>
            <a:r>
              <a:rPr lang="en-US" dirty="0">
                <a:solidFill>
                  <a:schemeClr val="accent6"/>
                </a:solidFill>
                <a:latin typeface="Calibri" panose="020F0502020204030204" pitchFamily="34" charset="0"/>
                <a:cs typeface="Calibri" panose="020F0502020204030204" pitchFamily="34" charset="0"/>
              </a:rPr>
              <a:t>Fiche de lecture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6" y="1714785"/>
            <a:ext cx="6166022" cy="4214241"/>
          </a:xfrm>
        </p:spPr>
        <p:txBody>
          <a:bodyPr>
            <a:normAutofit fontScale="77500" lnSpcReduction="20000"/>
          </a:bodyPr>
          <a:lstStyle/>
          <a:p>
            <a:pPr marL="0" indent="0">
              <a:buNone/>
            </a:pPr>
            <a:r>
              <a:rPr lang="en-US" sz="3200" dirty="0">
                <a:latin typeface="Calibri" panose="020F0502020204030204" pitchFamily="34" charset="0"/>
                <a:cs typeface="Calibri" panose="020F0502020204030204" pitchFamily="34" charset="0"/>
              </a:rPr>
              <a:t>Compare your finished </a:t>
            </a:r>
            <a:r>
              <a:rPr lang="en-US" sz="3200" i="1" dirty="0">
                <a:latin typeface="Calibri" panose="020F0502020204030204" pitchFamily="34" charset="0"/>
                <a:cs typeface="Calibri" panose="020F0502020204030204" pitchFamily="34" charset="0"/>
              </a:rPr>
              <a:t>fiche de lecture </a:t>
            </a:r>
            <a:r>
              <a:rPr lang="en-US" sz="3200" dirty="0">
                <a:latin typeface="Calibri" panose="020F0502020204030204" pitchFamily="34" charset="0"/>
                <a:cs typeface="Calibri" panose="020F0502020204030204" pitchFamily="34" charset="0"/>
              </a:rPr>
              <a:t>on the play with a partner.</a:t>
            </a:r>
          </a:p>
          <a:p>
            <a:pPr marL="0" indent="0">
              <a:buNone/>
            </a:pPr>
            <a:endParaRPr lang="en-US" sz="32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This is a chance to help each other. Add anything that your partner shares that you haven’t already included to your </a:t>
            </a:r>
            <a:r>
              <a:rPr lang="en-US" sz="3200" i="1" dirty="0">
                <a:latin typeface="Calibri" panose="020F0502020204030204" pitchFamily="34" charset="0"/>
                <a:cs typeface="Calibri" panose="020F0502020204030204" pitchFamily="34" charset="0"/>
              </a:rPr>
              <a:t>fiche de lecture.</a:t>
            </a:r>
            <a:endParaRPr lang="en-US" sz="32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Are there any differences in information between your versions that you should check in the play?</a:t>
            </a:r>
          </a:p>
          <a:p>
            <a:pPr marL="0" indent="0">
              <a:buNone/>
            </a:pPr>
            <a:endParaRPr lang="en-US" dirty="0">
              <a:latin typeface="Calibri" panose="020F0502020204030204" pitchFamily="34" charset="0"/>
              <a:cs typeface="Calibri" panose="020F0502020204030204" pitchFamily="34" charset="0"/>
            </a:endParaRPr>
          </a:p>
        </p:txBody>
      </p:sp>
      <p:pic>
        <p:nvPicPr>
          <p:cNvPr id="4" name="Picture 2">
            <a:extLst>
              <a:ext uri="{FF2B5EF4-FFF2-40B4-BE49-F238E27FC236}">
                <a16:creationId xmlns:a16="http://schemas.microsoft.com/office/drawing/2014/main" id="{0F177AE5-A6A2-6FF6-C31C-9B23CF1A2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2388" y="0"/>
            <a:ext cx="4519612" cy="6393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55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63294"/>
            <a:ext cx="10786856" cy="1243584"/>
          </a:xfrm>
        </p:spPr>
        <p:txBody>
          <a:bodyPr/>
          <a:lstStyle/>
          <a:p>
            <a:r>
              <a:rPr lang="en-US" dirty="0">
                <a:solidFill>
                  <a:schemeClr val="accent6"/>
                </a:solidFill>
                <a:latin typeface="Calibri" panose="020F0502020204030204" pitchFamily="34" charset="0"/>
                <a:cs typeface="Calibri" panose="020F0502020204030204" pitchFamily="34" charset="0"/>
              </a:rPr>
              <a:t>Character profiles</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6" y="2286000"/>
            <a:ext cx="4497859" cy="3643026"/>
          </a:xfrm>
        </p:spPr>
        <p:txBody>
          <a:bodyPr/>
          <a:lstStyle/>
          <a:p>
            <a:pPr marL="0" indent="0">
              <a:buNone/>
            </a:pPr>
            <a:r>
              <a:rPr lang="en-US" sz="2800" dirty="0">
                <a:latin typeface="Calibri" panose="020F0502020204030204" pitchFamily="34" charset="0"/>
                <a:cs typeface="Calibri" panose="020F0502020204030204" pitchFamily="34" charset="0"/>
              </a:rPr>
              <a:t>Compare your character profiles and add any additional information that your partner shares and check anything that is unclear.</a:t>
            </a:r>
          </a:p>
          <a:p>
            <a:pPr marL="0" indent="0">
              <a:buNone/>
            </a:pPr>
            <a:endParaRPr lang="en-US" dirty="0">
              <a:latin typeface="Calibri" panose="020F0502020204030204" pitchFamily="34" charset="0"/>
              <a:cs typeface="Calibri" panose="020F0502020204030204" pitchFamily="34" charset="0"/>
            </a:endParaRPr>
          </a:p>
        </p:txBody>
      </p:sp>
      <p:pic>
        <p:nvPicPr>
          <p:cNvPr id="5122" name="Picture 2">
            <a:extLst>
              <a:ext uri="{FF2B5EF4-FFF2-40B4-BE49-F238E27FC236}">
                <a16:creationId xmlns:a16="http://schemas.microsoft.com/office/drawing/2014/main" id="{F216B15D-C61E-D9B8-5483-D13ABB19E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1538" y="1714785"/>
            <a:ext cx="5890864" cy="3929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1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63294"/>
            <a:ext cx="10786856" cy="1243584"/>
          </a:xfrm>
        </p:spPr>
        <p:txBody>
          <a:bodyPr/>
          <a:lstStyle/>
          <a:p>
            <a:r>
              <a:rPr lang="en-US" dirty="0">
                <a:solidFill>
                  <a:schemeClr val="accent6"/>
                </a:solidFill>
                <a:latin typeface="Calibri" panose="020F0502020204030204" pitchFamily="34" charset="0"/>
                <a:cs typeface="Calibri" panose="020F0502020204030204" pitchFamily="34" charset="0"/>
              </a:rPr>
              <a:t>Fiche de lecture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6" y="1714785"/>
            <a:ext cx="6166022" cy="4214241"/>
          </a:xfrm>
        </p:spPr>
        <p:txBody>
          <a:bodyPr>
            <a:normAutofit/>
          </a:bodyPr>
          <a:lstStyle/>
          <a:p>
            <a:pPr marL="0" indent="0">
              <a:buNone/>
            </a:pPr>
            <a:r>
              <a:rPr lang="en-US" sz="2800" dirty="0">
                <a:latin typeface="Calibri" panose="020F0502020204030204" pitchFamily="34" charset="0"/>
                <a:cs typeface="Calibri" panose="020F0502020204030204" pitchFamily="34" charset="0"/>
              </a:rPr>
              <a:t>Now look carefully at the teacher’s copy of the completed </a:t>
            </a:r>
            <a:r>
              <a:rPr lang="en-US" sz="2800" i="1" dirty="0">
                <a:latin typeface="Calibri" panose="020F0502020204030204" pitchFamily="34" charset="0"/>
                <a:cs typeface="Calibri" panose="020F0502020204030204" pitchFamily="34" charset="0"/>
              </a:rPr>
              <a:t>fiche de lecture </a:t>
            </a:r>
            <a:r>
              <a:rPr lang="en-US" sz="2800" dirty="0">
                <a:latin typeface="Calibri" panose="020F0502020204030204" pitchFamily="34" charset="0"/>
                <a:cs typeface="Calibri" panose="020F0502020204030204" pitchFamily="34" charset="0"/>
              </a:rPr>
              <a:t>and character profiles. </a:t>
            </a:r>
          </a:p>
          <a:p>
            <a:pPr marL="0" indent="0">
              <a:buNone/>
            </a:pPr>
            <a:r>
              <a:rPr lang="en-US" sz="2800" dirty="0">
                <a:latin typeface="Calibri" panose="020F0502020204030204" pitchFamily="34" charset="0"/>
                <a:cs typeface="Calibri" panose="020F0502020204030204" pitchFamily="34" charset="0"/>
              </a:rPr>
              <a:t>Is there anything that you have missed? What can you add to your notes?</a:t>
            </a:r>
            <a:endParaRPr lang="en-US" sz="2800" i="1"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pic>
        <p:nvPicPr>
          <p:cNvPr id="4" name="Picture 2">
            <a:extLst>
              <a:ext uri="{FF2B5EF4-FFF2-40B4-BE49-F238E27FC236}">
                <a16:creationId xmlns:a16="http://schemas.microsoft.com/office/drawing/2014/main" id="{0F177AE5-A6A2-6FF6-C31C-9B23CF1A2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2388" y="0"/>
            <a:ext cx="4519612" cy="6393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63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a:cs typeface="Calibri"/>
              </a:rPr>
              <a:t>Interview with </a:t>
            </a:r>
            <a:r>
              <a:rPr lang="en-US" dirty="0" err="1">
                <a:solidFill>
                  <a:schemeClr val="accent6"/>
                </a:solidFill>
                <a:latin typeface="Calibri"/>
                <a:cs typeface="Calibri"/>
              </a:rPr>
              <a:t>philippe</a:t>
            </a:r>
            <a:r>
              <a:rPr lang="en-US" dirty="0">
                <a:solidFill>
                  <a:schemeClr val="accent6"/>
                </a:solidFill>
                <a:latin typeface="Calibri"/>
                <a:cs typeface="Calibri"/>
              </a:rPr>
              <a:t> </a:t>
            </a:r>
            <a:r>
              <a:rPr lang="en-US" dirty="0" err="1">
                <a:solidFill>
                  <a:schemeClr val="accent6"/>
                </a:solidFill>
                <a:latin typeface="Calibri"/>
                <a:cs typeface="Calibri"/>
              </a:rPr>
              <a:t>chuyen</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780032"/>
            <a:ext cx="10367320" cy="4291584"/>
          </a:xfrm>
        </p:spPr>
        <p:txBody>
          <a:bodyPr vert="horz" lIns="0" tIns="0" rIns="0" bIns="0" rtlCol="0" anchor="t">
            <a:normAutofit fontScale="85000" lnSpcReduction="10000"/>
          </a:bodyPr>
          <a:lstStyle/>
          <a:p>
            <a:pPr marL="0" indent="0">
              <a:buNone/>
            </a:pPr>
            <a:r>
              <a:rPr lang="fr-FR" sz="3200" dirty="0" err="1">
                <a:latin typeface="Calibri"/>
                <a:cs typeface="Calibri"/>
              </a:rPr>
              <a:t>Your</a:t>
            </a:r>
            <a:r>
              <a:rPr lang="fr-FR" sz="3200" dirty="0">
                <a:latin typeface="Calibri"/>
                <a:cs typeface="Calibri"/>
              </a:rPr>
              <a:t> second </a:t>
            </a:r>
            <a:r>
              <a:rPr lang="fr-FR" sz="3200" dirty="0" err="1">
                <a:latin typeface="Calibri"/>
                <a:cs typeface="Calibri"/>
              </a:rPr>
              <a:t>text</a:t>
            </a:r>
            <a:r>
              <a:rPr lang="fr-FR" sz="3200" dirty="0">
                <a:latin typeface="Calibri"/>
                <a:cs typeface="Calibri"/>
              </a:rPr>
              <a:t> for the portfolio </a:t>
            </a:r>
            <a:r>
              <a:rPr lang="fr-FR" sz="3200" dirty="0" err="1">
                <a:latin typeface="Calibri"/>
                <a:cs typeface="Calibri"/>
              </a:rPr>
              <a:t>is</a:t>
            </a:r>
            <a:r>
              <a:rPr lang="fr-FR" sz="3200" dirty="0">
                <a:latin typeface="Calibri"/>
                <a:cs typeface="Calibri"/>
              </a:rPr>
              <a:t> an interview </a:t>
            </a:r>
            <a:r>
              <a:rPr lang="fr-FR" sz="3200" dirty="0" err="1">
                <a:latin typeface="Calibri"/>
                <a:cs typeface="Calibri"/>
              </a:rPr>
              <a:t>with</a:t>
            </a:r>
            <a:r>
              <a:rPr lang="fr-FR" sz="3200" dirty="0">
                <a:latin typeface="Calibri"/>
                <a:cs typeface="Calibri"/>
              </a:rPr>
              <a:t> the </a:t>
            </a:r>
            <a:r>
              <a:rPr lang="fr-FR" sz="3200" dirty="0" err="1">
                <a:latin typeface="Calibri"/>
                <a:cs typeface="Calibri"/>
              </a:rPr>
              <a:t>playwright</a:t>
            </a:r>
            <a:r>
              <a:rPr lang="fr-FR" sz="3200" dirty="0">
                <a:latin typeface="Calibri"/>
                <a:cs typeface="Calibri"/>
              </a:rPr>
              <a:t> Philippe </a:t>
            </a:r>
            <a:r>
              <a:rPr lang="fr-FR" sz="3200" dirty="0" err="1">
                <a:latin typeface="Calibri"/>
                <a:cs typeface="Calibri"/>
              </a:rPr>
              <a:t>Chuyen</a:t>
            </a:r>
            <a:r>
              <a:rPr lang="fr-FR" sz="3200" dirty="0">
                <a:latin typeface="Calibri"/>
                <a:cs typeface="Calibri"/>
              </a:rPr>
              <a:t>.</a:t>
            </a:r>
            <a:endParaRPr lang="en-US"/>
          </a:p>
          <a:p>
            <a:pPr marL="0" indent="0">
              <a:buNone/>
            </a:pPr>
            <a:r>
              <a:rPr lang="fr-FR" sz="3200" dirty="0" err="1">
                <a:latin typeface="Calibri"/>
                <a:cs typeface="Calibri"/>
              </a:rPr>
              <a:t>Chuyen</a:t>
            </a:r>
            <a:r>
              <a:rPr lang="fr-FR" sz="3200" dirty="0">
                <a:latin typeface="Calibri"/>
                <a:cs typeface="Calibri"/>
              </a:rPr>
              <a:t> </a:t>
            </a:r>
            <a:r>
              <a:rPr lang="fr-FR" sz="3200" dirty="0" err="1">
                <a:latin typeface="Calibri"/>
                <a:cs typeface="Calibri"/>
              </a:rPr>
              <a:t>also</a:t>
            </a:r>
            <a:r>
              <a:rPr lang="fr-FR" sz="3200" dirty="0">
                <a:latin typeface="Calibri"/>
                <a:cs typeface="Calibri"/>
              </a:rPr>
              <a:t> </a:t>
            </a:r>
            <a:r>
              <a:rPr lang="fr-FR" sz="3200" dirty="0" err="1">
                <a:latin typeface="Calibri"/>
                <a:cs typeface="Calibri"/>
              </a:rPr>
              <a:t>plays</a:t>
            </a:r>
            <a:r>
              <a:rPr lang="fr-FR" sz="3200" dirty="0">
                <a:latin typeface="Calibri"/>
                <a:cs typeface="Calibri"/>
              </a:rPr>
              <a:t> Monsieur Blanc in the </a:t>
            </a:r>
            <a:r>
              <a:rPr lang="fr-FR" sz="3200" dirty="0" err="1">
                <a:latin typeface="Calibri"/>
                <a:cs typeface="Calibri"/>
              </a:rPr>
              <a:t>recorded</a:t>
            </a:r>
            <a:r>
              <a:rPr lang="fr-FR" sz="3200" dirty="0">
                <a:latin typeface="Calibri"/>
                <a:cs typeface="Calibri"/>
              </a:rPr>
              <a:t> version of the </a:t>
            </a:r>
            <a:r>
              <a:rPr lang="fr-FR" sz="3200" dirty="0" err="1">
                <a:latin typeface="Calibri"/>
                <a:cs typeface="Calibri"/>
              </a:rPr>
              <a:t>play</a:t>
            </a:r>
            <a:r>
              <a:rPr lang="fr-FR" sz="3200" dirty="0">
                <a:latin typeface="Calibri"/>
                <a:cs typeface="Calibri"/>
              </a:rPr>
              <a:t>.</a:t>
            </a:r>
          </a:p>
          <a:p>
            <a:endParaRPr lang="fr-FR" sz="3200" dirty="0">
              <a:latin typeface="Calibri" panose="020F0502020204030204" pitchFamily="34" charset="0"/>
              <a:cs typeface="Calibri" panose="020F0502020204030204" pitchFamily="34" charset="0"/>
            </a:endParaRPr>
          </a:p>
          <a:p>
            <a:pPr marL="514350" indent="-514350">
              <a:buFont typeface="+mj-lt"/>
              <a:buAutoNum type="arabicPeriod"/>
            </a:pPr>
            <a:r>
              <a:rPr lang="fr-FR" sz="3200" dirty="0">
                <a:latin typeface="Calibri" panose="020F0502020204030204" pitchFamily="34" charset="0"/>
                <a:cs typeface="Calibri" panose="020F0502020204030204" pitchFamily="34" charset="0"/>
              </a:rPr>
              <a:t>Read the interview. </a:t>
            </a:r>
          </a:p>
          <a:p>
            <a:pPr marL="514350" indent="-514350">
              <a:buFont typeface="+mj-lt"/>
              <a:buAutoNum type="arabicPeriod"/>
            </a:pPr>
            <a:r>
              <a:rPr lang="fr-FR" sz="3200" dirty="0">
                <a:latin typeface="Calibri" panose="020F0502020204030204" pitchFamily="34" charset="0"/>
                <a:cs typeface="Calibri" panose="020F0502020204030204" pitchFamily="34" charset="0"/>
              </a:rPr>
              <a:t>In pairs, </a:t>
            </a:r>
            <a:r>
              <a:rPr lang="fr-FR" sz="3200" dirty="0" err="1">
                <a:latin typeface="Calibri" panose="020F0502020204030204" pitchFamily="34" charset="0"/>
                <a:cs typeface="Calibri" panose="020F0502020204030204" pitchFamily="34" charset="0"/>
              </a:rPr>
              <a:t>respond</a:t>
            </a:r>
            <a:r>
              <a:rPr lang="fr-FR" sz="3200" dirty="0">
                <a:latin typeface="Calibri" panose="020F0502020204030204" pitchFamily="34" charset="0"/>
                <a:cs typeface="Calibri" panose="020F0502020204030204" pitchFamily="34" charset="0"/>
              </a:rPr>
              <a:t> to 1-2 questions in the </a:t>
            </a:r>
            <a:r>
              <a:rPr lang="fr-FR" sz="3200" dirty="0" err="1">
                <a:latin typeface="Calibri" panose="020F0502020204030204" pitchFamily="34" charset="0"/>
                <a:cs typeface="Calibri" panose="020F0502020204030204" pitchFamily="34" charset="0"/>
              </a:rPr>
              <a:t>column</a:t>
            </a:r>
            <a:r>
              <a:rPr lang="fr-FR" sz="3200" dirty="0">
                <a:latin typeface="Calibri" panose="020F0502020204030204" pitchFamily="34" charset="0"/>
                <a:cs typeface="Calibri" panose="020F0502020204030204" pitchFamily="34" charset="0"/>
              </a:rPr>
              <a:t> on the right in English to check </a:t>
            </a:r>
            <a:r>
              <a:rPr lang="fr-FR" sz="3200" dirty="0" err="1">
                <a:latin typeface="Calibri" panose="020F0502020204030204" pitchFamily="34" charset="0"/>
                <a:cs typeface="Calibri" panose="020F0502020204030204" pitchFamily="34" charset="0"/>
              </a:rPr>
              <a:t>your</a:t>
            </a:r>
            <a:r>
              <a:rPr lang="fr-FR" sz="3200" dirty="0">
                <a:latin typeface="Calibri" panose="020F0502020204030204" pitchFamily="34" charset="0"/>
                <a:cs typeface="Calibri" panose="020F0502020204030204" pitchFamily="34" charset="0"/>
              </a:rPr>
              <a:t> </a:t>
            </a:r>
            <a:r>
              <a:rPr lang="fr-FR" sz="3200" dirty="0" err="1">
                <a:latin typeface="Calibri" panose="020F0502020204030204" pitchFamily="34" charset="0"/>
                <a:cs typeface="Calibri" panose="020F0502020204030204" pitchFamily="34" charset="0"/>
              </a:rPr>
              <a:t>comprehension</a:t>
            </a:r>
            <a:r>
              <a:rPr lang="fr-FR" sz="3200" dirty="0">
                <a:latin typeface="Calibri" panose="020F0502020204030204" pitchFamily="34" charset="0"/>
                <a:cs typeface="Calibri" panose="020F0502020204030204" pitchFamily="34" charset="0"/>
              </a:rPr>
              <a:t> of the interview.</a:t>
            </a:r>
          </a:p>
          <a:p>
            <a:pPr marL="514350" indent="-514350">
              <a:buFont typeface="+mj-lt"/>
              <a:buAutoNum type="arabicPeriod"/>
            </a:pPr>
            <a:r>
              <a:rPr lang="fr-FR" sz="3200" dirty="0">
                <a:latin typeface="Calibri" panose="020F0502020204030204" pitchFamily="34" charset="0"/>
                <a:cs typeface="Calibri" panose="020F0502020204030204" pitchFamily="34" charset="0"/>
              </a:rPr>
              <a:t>Share </a:t>
            </a:r>
            <a:r>
              <a:rPr lang="fr-FR" sz="3200" dirty="0" err="1">
                <a:latin typeface="Calibri" panose="020F0502020204030204" pitchFamily="34" charset="0"/>
                <a:cs typeface="Calibri" panose="020F0502020204030204" pitchFamily="34" charset="0"/>
              </a:rPr>
              <a:t>your</a:t>
            </a:r>
            <a:r>
              <a:rPr lang="fr-FR" sz="3200" dirty="0">
                <a:latin typeface="Calibri" panose="020F0502020204030204" pitchFamily="34" charset="0"/>
                <a:cs typeface="Calibri" panose="020F0502020204030204" pitchFamily="34" charset="0"/>
              </a:rPr>
              <a:t> </a:t>
            </a:r>
            <a:r>
              <a:rPr lang="fr-FR" sz="3200" dirty="0" err="1">
                <a:latin typeface="Calibri" panose="020F0502020204030204" pitchFamily="34" charset="0"/>
                <a:cs typeface="Calibri" panose="020F0502020204030204" pitchFamily="34" charset="0"/>
              </a:rPr>
              <a:t>answers</a:t>
            </a:r>
            <a:r>
              <a:rPr lang="fr-FR" sz="3200" dirty="0">
                <a:latin typeface="Calibri" panose="020F0502020204030204" pitchFamily="34" charset="0"/>
                <a:cs typeface="Calibri" panose="020F0502020204030204" pitchFamily="34" charset="0"/>
              </a:rPr>
              <a:t> </a:t>
            </a:r>
            <a:r>
              <a:rPr lang="fr-FR" sz="3200" dirty="0" err="1">
                <a:latin typeface="Calibri" panose="020F0502020204030204" pitchFamily="34" charset="0"/>
                <a:cs typeface="Calibri" panose="020F0502020204030204" pitchFamily="34" charset="0"/>
              </a:rPr>
              <a:t>with</a:t>
            </a:r>
            <a:r>
              <a:rPr lang="fr-FR" sz="3200" dirty="0">
                <a:latin typeface="Calibri" panose="020F0502020204030204" pitchFamily="34" charset="0"/>
                <a:cs typeface="Calibri" panose="020F0502020204030204" pitchFamily="34" charset="0"/>
              </a:rPr>
              <a:t> the class, </a:t>
            </a:r>
            <a:r>
              <a:rPr lang="fr-FR" sz="3200" dirty="0" err="1">
                <a:latin typeface="Calibri" panose="020F0502020204030204" pitchFamily="34" charset="0"/>
                <a:cs typeface="Calibri" panose="020F0502020204030204" pitchFamily="34" charset="0"/>
              </a:rPr>
              <a:t>taking</a:t>
            </a:r>
            <a:r>
              <a:rPr lang="fr-FR" sz="3200" dirty="0">
                <a:latin typeface="Calibri" panose="020F0502020204030204" pitchFamily="34" charset="0"/>
                <a:cs typeface="Calibri" panose="020F0502020204030204" pitchFamily="34" charset="0"/>
              </a:rPr>
              <a:t> notes as </a:t>
            </a:r>
            <a:r>
              <a:rPr lang="fr-FR" sz="3200" dirty="0" err="1">
                <a:latin typeface="Calibri" panose="020F0502020204030204" pitchFamily="34" charset="0"/>
                <a:cs typeface="Calibri" panose="020F0502020204030204" pitchFamily="34" charset="0"/>
              </a:rPr>
              <a:t>you</a:t>
            </a:r>
            <a:r>
              <a:rPr lang="fr-FR" sz="3200" dirty="0">
                <a:latin typeface="Calibri" panose="020F0502020204030204" pitchFamily="34" charset="0"/>
                <a:cs typeface="Calibri" panose="020F0502020204030204" pitchFamily="34" charset="0"/>
              </a:rPr>
              <a:t> </a:t>
            </a:r>
            <a:r>
              <a:rPr lang="fr-FR" sz="3200" dirty="0" err="1">
                <a:latin typeface="Calibri" panose="020F0502020204030204" pitchFamily="34" charset="0"/>
                <a:cs typeface="Calibri" panose="020F0502020204030204" pitchFamily="34" charset="0"/>
              </a:rPr>
              <a:t>listen</a:t>
            </a:r>
            <a:r>
              <a:rPr lang="fr-FR" sz="3200" dirty="0">
                <a:latin typeface="Calibri" panose="020F0502020204030204" pitchFamily="34" charset="0"/>
                <a:cs typeface="Calibri" panose="020F0502020204030204" pitchFamily="34" charset="0"/>
              </a:rPr>
              <a:t> to </a:t>
            </a:r>
            <a:r>
              <a:rPr lang="fr-FR" sz="3200" dirty="0" err="1">
                <a:latin typeface="Calibri" panose="020F0502020204030204" pitchFamily="34" charset="0"/>
                <a:cs typeface="Calibri" panose="020F0502020204030204" pitchFamily="34" charset="0"/>
              </a:rPr>
              <a:t>others</a:t>
            </a:r>
            <a:r>
              <a:rPr lang="fr-FR" sz="3200" dirty="0">
                <a:latin typeface="Calibri" panose="020F0502020204030204" pitchFamily="34" charset="0"/>
                <a:cs typeface="Calibri" panose="020F0502020204030204" pitchFamily="34" charset="0"/>
              </a:rPr>
              <a:t>.</a:t>
            </a:r>
          </a:p>
          <a:p>
            <a:endParaRPr lang="en-US" sz="3200" dirty="0">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504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a:cs typeface="Calibri"/>
              </a:rPr>
              <a:t>Portfolio</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780032"/>
            <a:ext cx="10367320" cy="4291584"/>
          </a:xfrm>
        </p:spPr>
        <p:txBody>
          <a:bodyPr vert="horz" lIns="0" tIns="0" rIns="0" bIns="0" rtlCol="0" anchor="t">
            <a:normAutofit/>
          </a:bodyPr>
          <a:lstStyle/>
          <a:p>
            <a:r>
              <a:rPr lang="fr-FR" sz="3200" dirty="0">
                <a:latin typeface="Calibri"/>
                <a:cs typeface="Calibri"/>
              </a:rPr>
              <a:t>In pairs or groups, </a:t>
            </a:r>
            <a:r>
              <a:rPr lang="fr-FR" sz="3200" dirty="0" err="1">
                <a:latin typeface="Calibri"/>
                <a:cs typeface="Calibri"/>
              </a:rPr>
              <a:t>discuss</a:t>
            </a:r>
            <a:r>
              <a:rPr lang="fr-FR" sz="3200" dirty="0">
                <a:latin typeface="Calibri"/>
                <a:cs typeface="Calibri"/>
              </a:rPr>
              <a:t> </a:t>
            </a:r>
            <a:r>
              <a:rPr lang="fr-FR" sz="3200" dirty="0" err="1">
                <a:latin typeface="Calibri"/>
                <a:cs typeface="Calibri"/>
              </a:rPr>
              <a:t>ideas</a:t>
            </a:r>
            <a:r>
              <a:rPr lang="fr-FR" sz="3200" dirty="0">
                <a:latin typeface="Calibri"/>
                <a:cs typeface="Calibri"/>
              </a:rPr>
              <a:t> </a:t>
            </a:r>
            <a:r>
              <a:rPr lang="fr-FR" sz="3200" dirty="0" err="1">
                <a:latin typeface="Calibri"/>
                <a:cs typeface="Calibri"/>
              </a:rPr>
              <a:t>you</a:t>
            </a:r>
            <a:r>
              <a:rPr lang="fr-FR" sz="3200" dirty="0">
                <a:latin typeface="Calibri"/>
                <a:cs typeface="Calibri"/>
              </a:rPr>
              <a:t> have </a:t>
            </a:r>
            <a:r>
              <a:rPr lang="fr-FR" sz="3200" dirty="0" err="1">
                <a:latin typeface="Calibri"/>
                <a:cs typeface="Calibri"/>
              </a:rPr>
              <a:t>had</a:t>
            </a:r>
            <a:r>
              <a:rPr lang="fr-FR" sz="3200" dirty="0">
                <a:latin typeface="Calibri"/>
                <a:cs typeface="Calibri"/>
              </a:rPr>
              <a:t> for </a:t>
            </a:r>
            <a:r>
              <a:rPr lang="fr-FR" sz="3200" dirty="0" err="1">
                <a:latin typeface="Calibri"/>
                <a:cs typeface="Calibri"/>
              </a:rPr>
              <a:t>your</a:t>
            </a:r>
            <a:r>
              <a:rPr lang="fr-FR" sz="3200" dirty="0">
                <a:latin typeface="Calibri"/>
                <a:cs typeface="Calibri"/>
              </a:rPr>
              <a:t> portfolio </a:t>
            </a:r>
            <a:r>
              <a:rPr lang="fr-FR" sz="3200" dirty="0" err="1">
                <a:latin typeface="Calibri"/>
                <a:cs typeface="Calibri"/>
              </a:rPr>
              <a:t>essay</a:t>
            </a:r>
            <a:r>
              <a:rPr lang="fr-FR" sz="3200" dirty="0">
                <a:latin typeface="Calibri"/>
                <a:cs typeface="Calibri"/>
              </a:rPr>
              <a:t> question.</a:t>
            </a:r>
          </a:p>
          <a:p>
            <a:endParaRPr lang="en-US" sz="3200" dirty="0">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10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a:cs typeface="Calibri"/>
              </a:rPr>
              <a:t>Portfolio</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619394"/>
            <a:ext cx="10827695" cy="4720209"/>
          </a:xfrm>
        </p:spPr>
        <p:txBody>
          <a:bodyPr vert="horz" lIns="0" tIns="0" rIns="0" bIns="0" rtlCol="0" anchor="t">
            <a:normAutofit fontScale="85000" lnSpcReduction="20000"/>
          </a:bodyPr>
          <a:lstStyle/>
          <a:p>
            <a:pPr marL="0" indent="0">
              <a:buNone/>
            </a:pPr>
            <a:r>
              <a:rPr lang="fr-FR" sz="3200" b="1" dirty="0">
                <a:latin typeface="Calibri" panose="020F0502020204030204" pitchFamily="34" charset="0"/>
                <a:cs typeface="Calibri" panose="020F0502020204030204" pitchFamily="34" charset="0"/>
              </a:rPr>
              <a:t>Possible </a:t>
            </a:r>
            <a:r>
              <a:rPr lang="fr-FR" sz="3200" b="1" dirty="0" err="1">
                <a:latin typeface="Calibri" panose="020F0502020204030204" pitchFamily="34" charset="0"/>
                <a:cs typeface="Calibri" panose="020F0502020204030204" pitchFamily="34" charset="0"/>
              </a:rPr>
              <a:t>title</a:t>
            </a:r>
            <a:r>
              <a:rPr lang="fr-FR" sz="3200" b="1" dirty="0">
                <a:latin typeface="Calibri" panose="020F0502020204030204" pitchFamily="34" charset="0"/>
                <a:cs typeface="Calibri" panose="020F0502020204030204" pitchFamily="34" charset="0"/>
              </a:rPr>
              <a:t>:</a:t>
            </a:r>
          </a:p>
          <a:p>
            <a:pPr marL="0" indent="0">
              <a:buNone/>
            </a:pPr>
            <a:r>
              <a:rPr lang="fr-FR" sz="3200" dirty="0">
                <a:latin typeface="Calibri" panose="020F0502020204030204" pitchFamily="34" charset="0"/>
                <a:ea typeface="+mn-lt"/>
                <a:cs typeface="Calibri" panose="020F0502020204030204" pitchFamily="34" charset="0"/>
              </a:rPr>
              <a:t>'To </a:t>
            </a:r>
            <a:r>
              <a:rPr lang="fr-FR" sz="3200" dirty="0" err="1">
                <a:latin typeface="Calibri" panose="020F0502020204030204" pitchFamily="34" charset="0"/>
                <a:ea typeface="+mn-lt"/>
                <a:cs typeface="Calibri" panose="020F0502020204030204" pitchFamily="34" charset="0"/>
              </a:rPr>
              <a:t>what</a:t>
            </a:r>
            <a:r>
              <a:rPr lang="fr-FR" sz="3200" dirty="0">
                <a:latin typeface="Calibri" panose="020F0502020204030204" pitchFamily="34" charset="0"/>
                <a:ea typeface="+mn-lt"/>
                <a:cs typeface="Calibri" panose="020F0502020204030204" pitchFamily="34" charset="0"/>
              </a:rPr>
              <a:t> </a:t>
            </a:r>
            <a:r>
              <a:rPr lang="fr-FR" sz="3200" dirty="0" err="1">
                <a:latin typeface="Calibri" panose="020F0502020204030204" pitchFamily="34" charset="0"/>
                <a:ea typeface="+mn-lt"/>
                <a:cs typeface="Calibri" panose="020F0502020204030204" pitchFamily="34" charset="0"/>
              </a:rPr>
              <a:t>extent</a:t>
            </a:r>
            <a:r>
              <a:rPr lang="fr-FR" sz="3200" dirty="0">
                <a:latin typeface="Calibri" panose="020F0502020204030204" pitchFamily="34" charset="0"/>
                <a:ea typeface="+mn-lt"/>
                <a:cs typeface="Calibri" panose="020F0502020204030204" pitchFamily="34" charset="0"/>
              </a:rPr>
              <a:t> </a:t>
            </a:r>
            <a:r>
              <a:rPr lang="fr-FR" sz="3200" dirty="0" err="1">
                <a:latin typeface="Calibri" panose="020F0502020204030204" pitchFamily="34" charset="0"/>
                <a:ea typeface="+mn-lt"/>
                <a:cs typeface="Calibri" panose="020F0502020204030204" pitchFamily="34" charset="0"/>
              </a:rPr>
              <a:t>does</a:t>
            </a:r>
            <a:r>
              <a:rPr lang="fr-FR" sz="3200" dirty="0">
                <a:latin typeface="Calibri" panose="020F0502020204030204" pitchFamily="34" charset="0"/>
                <a:ea typeface="+mn-lt"/>
                <a:cs typeface="Calibri" panose="020F0502020204030204" pitchFamily="34" charset="0"/>
              </a:rPr>
              <a:t> </a:t>
            </a:r>
            <a:r>
              <a:rPr lang="fr-FR" sz="3200" i="1" dirty="0">
                <a:latin typeface="Calibri" panose="020F0502020204030204" pitchFamily="34" charset="0"/>
                <a:ea typeface="+mn-lt"/>
                <a:cs typeface="Calibri" panose="020F0502020204030204" pitchFamily="34" charset="0"/>
              </a:rPr>
              <a:t>Les Pieds Tanqués</a:t>
            </a:r>
            <a:r>
              <a:rPr lang="fr-FR" sz="3200" dirty="0">
                <a:latin typeface="Calibri" panose="020F0502020204030204" pitchFamily="34" charset="0"/>
                <a:ea typeface="+mn-lt"/>
                <a:cs typeface="Calibri" panose="020F0502020204030204" pitchFamily="34" charset="0"/>
              </a:rPr>
              <a:t> </a:t>
            </a:r>
            <a:r>
              <a:rPr lang="fr-FR" sz="3200" dirty="0" err="1">
                <a:latin typeface="Calibri" panose="020F0502020204030204" pitchFamily="34" charset="0"/>
                <a:ea typeface="+mn-lt"/>
                <a:cs typeface="Calibri" panose="020F0502020204030204" pitchFamily="34" charset="0"/>
              </a:rPr>
              <a:t>conform</a:t>
            </a:r>
            <a:r>
              <a:rPr lang="fr-FR" sz="3200" dirty="0">
                <a:latin typeface="Calibri" panose="020F0502020204030204" pitchFamily="34" charset="0"/>
                <a:ea typeface="+mn-lt"/>
                <a:cs typeface="Calibri" panose="020F0502020204030204" pitchFamily="34" charset="0"/>
              </a:rPr>
              <a:t> to the model of '</a:t>
            </a:r>
            <a:r>
              <a:rPr lang="fr-FR" sz="3200" dirty="0" err="1">
                <a:latin typeface="Calibri" panose="020F0502020204030204" pitchFamily="34" charset="0"/>
                <a:ea typeface="+mn-lt"/>
                <a:cs typeface="Calibri" panose="020F0502020204030204" pitchFamily="34" charset="0"/>
              </a:rPr>
              <a:t>competitive</a:t>
            </a:r>
            <a:r>
              <a:rPr lang="fr-FR" sz="3200" dirty="0">
                <a:latin typeface="Calibri" panose="020F0502020204030204" pitchFamily="34" charset="0"/>
                <a:ea typeface="+mn-lt"/>
                <a:cs typeface="Calibri" panose="020F0502020204030204" pitchFamily="34" charset="0"/>
              </a:rPr>
              <a:t> memory' in </a:t>
            </a:r>
            <a:r>
              <a:rPr lang="fr-FR" sz="3200" dirty="0" err="1">
                <a:latin typeface="Calibri" panose="020F0502020204030204" pitchFamily="34" charset="0"/>
                <a:ea typeface="+mn-lt"/>
                <a:cs typeface="Calibri" panose="020F0502020204030204" pitchFamily="34" charset="0"/>
              </a:rPr>
              <a:t>its</a:t>
            </a:r>
            <a:r>
              <a:rPr lang="fr-FR" sz="3200" dirty="0">
                <a:latin typeface="Calibri" panose="020F0502020204030204" pitchFamily="34" charset="0"/>
                <a:ea typeface="+mn-lt"/>
                <a:cs typeface="Calibri" panose="020F0502020204030204" pitchFamily="34" charset="0"/>
              </a:rPr>
              <a:t> </a:t>
            </a:r>
            <a:r>
              <a:rPr lang="fr-FR" sz="3200" dirty="0" err="1">
                <a:latin typeface="Calibri" panose="020F0502020204030204" pitchFamily="34" charset="0"/>
                <a:ea typeface="+mn-lt"/>
                <a:cs typeface="Calibri" panose="020F0502020204030204" pitchFamily="34" charset="0"/>
              </a:rPr>
              <a:t>representation</a:t>
            </a:r>
            <a:r>
              <a:rPr lang="fr-FR" sz="3200" dirty="0">
                <a:latin typeface="Calibri" panose="020F0502020204030204" pitchFamily="34" charset="0"/>
                <a:ea typeface="+mn-lt"/>
                <a:cs typeface="Calibri" panose="020F0502020204030204" pitchFamily="34" charset="0"/>
              </a:rPr>
              <a:t> of the Algerian </a:t>
            </a:r>
            <a:r>
              <a:rPr lang="fr-FR" sz="3200" dirty="0" err="1">
                <a:latin typeface="Calibri" panose="020F0502020204030204" pitchFamily="34" charset="0"/>
                <a:ea typeface="+mn-lt"/>
                <a:cs typeface="Calibri" panose="020F0502020204030204" pitchFamily="34" charset="0"/>
              </a:rPr>
              <a:t>War</a:t>
            </a:r>
            <a:r>
              <a:rPr lang="fr-FR" sz="3200" dirty="0">
                <a:latin typeface="Calibri" panose="020F0502020204030204" pitchFamily="34" charset="0"/>
                <a:ea typeface="+mn-lt"/>
                <a:cs typeface="Calibri" panose="020F0502020204030204" pitchFamily="34" charset="0"/>
              </a:rPr>
              <a:t> and how </a:t>
            </a:r>
            <a:r>
              <a:rPr lang="fr-FR" sz="3200" dirty="0" err="1">
                <a:latin typeface="Calibri" panose="020F0502020204030204" pitchFamily="34" charset="0"/>
                <a:ea typeface="+mn-lt"/>
                <a:cs typeface="Calibri" panose="020F0502020204030204" pitchFamily="34" charset="0"/>
              </a:rPr>
              <a:t>is</a:t>
            </a:r>
            <a:r>
              <a:rPr lang="fr-FR" sz="3200" dirty="0">
                <a:latin typeface="Calibri" panose="020F0502020204030204" pitchFamily="34" charset="0"/>
                <a:ea typeface="+mn-lt"/>
                <a:cs typeface="Calibri" panose="020F0502020204030204" pitchFamily="34" charset="0"/>
              </a:rPr>
              <a:t> </a:t>
            </a:r>
            <a:r>
              <a:rPr lang="fr-FR" sz="3200" dirty="0" err="1">
                <a:latin typeface="Calibri" panose="020F0502020204030204" pitchFamily="34" charset="0"/>
                <a:ea typeface="+mn-lt"/>
                <a:cs typeface="Calibri" panose="020F0502020204030204" pitchFamily="34" charset="0"/>
              </a:rPr>
              <a:t>this</a:t>
            </a:r>
            <a:r>
              <a:rPr lang="fr-FR" sz="3200" dirty="0">
                <a:latin typeface="Calibri" panose="020F0502020204030204" pitchFamily="34" charset="0"/>
                <a:ea typeface="+mn-lt"/>
                <a:cs typeface="Calibri" panose="020F0502020204030204" pitchFamily="34" charset="0"/>
              </a:rPr>
              <a:t> </a:t>
            </a:r>
            <a:r>
              <a:rPr lang="fr-FR" sz="3200" dirty="0" err="1">
                <a:latin typeface="Calibri" panose="020F0502020204030204" pitchFamily="34" charset="0"/>
                <a:ea typeface="+mn-lt"/>
                <a:cs typeface="Calibri" panose="020F0502020204030204" pitchFamily="34" charset="0"/>
              </a:rPr>
              <a:t>demonstrated</a:t>
            </a:r>
            <a:r>
              <a:rPr lang="fr-FR" sz="3200" dirty="0">
                <a:latin typeface="Calibri" panose="020F0502020204030204" pitchFamily="34" charset="0"/>
                <a:ea typeface="+mn-lt"/>
                <a:cs typeface="Calibri" panose="020F0502020204030204" pitchFamily="34" charset="0"/>
              </a:rPr>
              <a:t> in the </a:t>
            </a:r>
            <a:r>
              <a:rPr lang="fr-FR" sz="3200" dirty="0" err="1">
                <a:latin typeface="Calibri" panose="020F0502020204030204" pitchFamily="34" charset="0"/>
                <a:ea typeface="+mn-lt"/>
                <a:cs typeface="Calibri" panose="020F0502020204030204" pitchFamily="34" charset="0"/>
              </a:rPr>
              <a:t>play</a:t>
            </a:r>
            <a:r>
              <a:rPr lang="fr-FR" sz="3200" dirty="0">
                <a:latin typeface="Calibri" panose="020F0502020204030204" pitchFamily="34" charset="0"/>
                <a:ea typeface="+mn-lt"/>
                <a:cs typeface="Calibri" panose="020F0502020204030204" pitchFamily="34" charset="0"/>
              </a:rPr>
              <a:t>? </a:t>
            </a:r>
          </a:p>
          <a:p>
            <a:pPr marL="0" indent="0">
              <a:buNone/>
            </a:pPr>
            <a:endParaRPr lang="fr-FR" dirty="0">
              <a:latin typeface="Calibri" panose="020F0502020204030204" pitchFamily="34" charset="0"/>
              <a:cs typeface="Calibri" panose="020F0502020204030204" pitchFamily="34" charset="0"/>
            </a:endParaRPr>
          </a:p>
          <a:p>
            <a:pPr marL="514350" indent="-514350">
              <a:buAutoNum type="arabicPeriod"/>
            </a:pPr>
            <a:r>
              <a:rPr lang="fr-FR" sz="3200" dirty="0">
                <a:latin typeface="Calibri" panose="020F0502020204030204" pitchFamily="34" charset="0"/>
                <a:cs typeface="Calibri" panose="020F0502020204030204" pitchFamily="34" charset="0"/>
              </a:rPr>
              <a:t>Highlight the key </a:t>
            </a:r>
            <a:r>
              <a:rPr lang="fr-FR" sz="3200" dirty="0" err="1">
                <a:latin typeface="Calibri" panose="020F0502020204030204" pitchFamily="34" charset="0"/>
                <a:cs typeface="Calibri" panose="020F0502020204030204" pitchFamily="34" charset="0"/>
              </a:rPr>
              <a:t>words</a:t>
            </a:r>
            <a:r>
              <a:rPr lang="fr-FR" sz="3200" dirty="0">
                <a:latin typeface="Calibri" panose="020F0502020204030204" pitchFamily="34" charset="0"/>
                <a:cs typeface="Calibri" panose="020F0502020204030204" pitchFamily="34" charset="0"/>
              </a:rPr>
              <a:t> in </a:t>
            </a:r>
            <a:r>
              <a:rPr lang="fr-FR" sz="3200" dirty="0" err="1">
                <a:latin typeface="Calibri" panose="020F0502020204030204" pitchFamily="34" charset="0"/>
                <a:cs typeface="Calibri" panose="020F0502020204030204" pitchFamily="34" charset="0"/>
              </a:rPr>
              <a:t>this</a:t>
            </a:r>
            <a:r>
              <a:rPr lang="fr-FR" sz="3200" dirty="0">
                <a:latin typeface="Calibri" panose="020F0502020204030204" pitchFamily="34" charset="0"/>
                <a:cs typeface="Calibri" panose="020F0502020204030204" pitchFamily="34" charset="0"/>
              </a:rPr>
              <a:t> </a:t>
            </a:r>
            <a:r>
              <a:rPr lang="fr-FR" sz="3200" dirty="0" err="1">
                <a:latin typeface="Calibri" panose="020F0502020204030204" pitchFamily="34" charset="0"/>
                <a:cs typeface="Calibri" panose="020F0502020204030204" pitchFamily="34" charset="0"/>
              </a:rPr>
              <a:t>title</a:t>
            </a:r>
            <a:endParaRPr lang="fr-FR" sz="3200" dirty="0">
              <a:latin typeface="Calibri" panose="020F0502020204030204" pitchFamily="34" charset="0"/>
              <a:cs typeface="Calibri" panose="020F0502020204030204" pitchFamily="34" charset="0"/>
            </a:endParaRPr>
          </a:p>
          <a:p>
            <a:pPr marL="514350" indent="-514350">
              <a:buAutoNum type="arabicPeriod"/>
            </a:pPr>
            <a:r>
              <a:rPr lang="fr-FR" sz="3200" dirty="0" err="1">
                <a:latin typeface="Calibri"/>
                <a:cs typeface="Calibri"/>
              </a:rPr>
              <a:t>Discuss</a:t>
            </a:r>
            <a:r>
              <a:rPr lang="fr-FR" sz="3200" dirty="0">
                <a:latin typeface="Calibri"/>
                <a:cs typeface="Calibri"/>
              </a:rPr>
              <a:t>: </a:t>
            </a:r>
            <a:r>
              <a:rPr lang="fr-FR" sz="3200" dirty="0" err="1">
                <a:latin typeface="Calibri"/>
                <a:cs typeface="Calibri"/>
              </a:rPr>
              <a:t>what</a:t>
            </a:r>
            <a:r>
              <a:rPr lang="fr-FR" sz="3200" dirty="0">
                <a:latin typeface="Calibri"/>
                <a:cs typeface="Calibri"/>
              </a:rPr>
              <a:t> </a:t>
            </a:r>
            <a:r>
              <a:rPr lang="fr-FR" sz="3200" dirty="0" err="1">
                <a:latin typeface="Calibri"/>
                <a:cs typeface="Calibri"/>
              </a:rPr>
              <a:t>is</a:t>
            </a:r>
            <a:r>
              <a:rPr lang="fr-FR" sz="3200" dirty="0">
                <a:latin typeface="Calibri"/>
                <a:cs typeface="Calibri"/>
              </a:rPr>
              <a:t> the ‘</a:t>
            </a:r>
            <a:r>
              <a:rPr lang="fr-FR" sz="3200" dirty="0" err="1">
                <a:latin typeface="Calibri"/>
                <a:cs typeface="Calibri"/>
              </a:rPr>
              <a:t>competitive</a:t>
            </a:r>
            <a:r>
              <a:rPr lang="fr-FR" sz="3200" dirty="0">
                <a:latin typeface="Calibri"/>
                <a:cs typeface="Calibri"/>
              </a:rPr>
              <a:t> memory’ model? </a:t>
            </a:r>
            <a:r>
              <a:rPr lang="fr-FR" sz="3200" dirty="0" err="1">
                <a:latin typeface="Calibri"/>
                <a:cs typeface="Calibri"/>
              </a:rPr>
              <a:t>Summarise</a:t>
            </a:r>
            <a:r>
              <a:rPr lang="fr-FR" sz="3200" dirty="0">
                <a:latin typeface="Calibri"/>
                <a:cs typeface="Calibri"/>
              </a:rPr>
              <a:t> the key </a:t>
            </a:r>
            <a:r>
              <a:rPr lang="fr-FR" sz="3200" dirty="0" err="1">
                <a:latin typeface="Calibri"/>
                <a:cs typeface="Calibri"/>
              </a:rPr>
              <a:t>characteristics</a:t>
            </a:r>
            <a:r>
              <a:rPr lang="fr-FR" sz="3200" dirty="0">
                <a:latin typeface="Calibri"/>
                <a:cs typeface="Calibri"/>
              </a:rPr>
              <a:t> of </a:t>
            </a:r>
            <a:r>
              <a:rPr lang="fr-FR" sz="3200" dirty="0" err="1">
                <a:latin typeface="Calibri"/>
                <a:cs typeface="Calibri"/>
              </a:rPr>
              <a:t>this</a:t>
            </a:r>
            <a:r>
              <a:rPr lang="fr-FR" sz="3200" dirty="0">
                <a:latin typeface="Calibri"/>
                <a:cs typeface="Calibri"/>
              </a:rPr>
              <a:t> model. You </a:t>
            </a:r>
            <a:r>
              <a:rPr lang="fr-FR" sz="3200" dirty="0" err="1">
                <a:latin typeface="Calibri"/>
                <a:cs typeface="Calibri"/>
              </a:rPr>
              <a:t>may</a:t>
            </a:r>
            <a:r>
              <a:rPr lang="fr-FR" sz="3200" dirty="0">
                <a:latin typeface="Calibri"/>
                <a:cs typeface="Calibri"/>
              </a:rPr>
              <a:t> </a:t>
            </a:r>
            <a:r>
              <a:rPr lang="fr-FR" sz="3200" dirty="0" err="1">
                <a:latin typeface="Calibri"/>
                <a:cs typeface="Calibri"/>
              </a:rPr>
              <a:t>need</a:t>
            </a:r>
            <a:r>
              <a:rPr lang="fr-FR" sz="3200" dirty="0">
                <a:latin typeface="Calibri"/>
                <a:cs typeface="Calibri"/>
              </a:rPr>
              <a:t> to </a:t>
            </a:r>
            <a:r>
              <a:rPr lang="fr-FR" sz="3200" dirty="0" err="1">
                <a:latin typeface="Calibri"/>
                <a:cs typeface="Calibri"/>
              </a:rPr>
              <a:t>refer</a:t>
            </a:r>
            <a:r>
              <a:rPr lang="fr-FR" sz="3200" dirty="0">
                <a:latin typeface="Calibri"/>
                <a:cs typeface="Calibri"/>
              </a:rPr>
              <a:t> back to Session 1: </a:t>
            </a:r>
            <a:r>
              <a:rPr lang="fr-FR" sz="3200" dirty="0" err="1">
                <a:latin typeface="Calibri"/>
                <a:cs typeface="Calibri"/>
              </a:rPr>
              <a:t>Approaches</a:t>
            </a:r>
            <a:r>
              <a:rPr lang="fr-FR" sz="3200" dirty="0">
                <a:latin typeface="Calibri"/>
                <a:cs typeface="Calibri"/>
              </a:rPr>
              <a:t> to </a:t>
            </a:r>
            <a:r>
              <a:rPr lang="fr-FR" sz="3200" dirty="0" err="1">
                <a:latin typeface="Calibri"/>
                <a:cs typeface="Calibri"/>
              </a:rPr>
              <a:t>remembering</a:t>
            </a:r>
            <a:r>
              <a:rPr lang="fr-FR" sz="3200" dirty="0">
                <a:latin typeface="Calibri"/>
                <a:cs typeface="Calibri"/>
              </a:rPr>
              <a:t> the </a:t>
            </a:r>
            <a:r>
              <a:rPr lang="fr-FR" sz="3200" dirty="0" err="1">
                <a:latin typeface="Calibri"/>
                <a:cs typeface="Calibri"/>
              </a:rPr>
              <a:t>past</a:t>
            </a:r>
            <a:r>
              <a:rPr lang="fr-FR" sz="3200" dirty="0">
                <a:latin typeface="Calibri"/>
                <a:cs typeface="Calibri"/>
              </a:rPr>
              <a:t>, </a:t>
            </a:r>
            <a:r>
              <a:rPr lang="fr-FR" sz="3200" dirty="0" err="1">
                <a:latin typeface="Calibri"/>
                <a:cs typeface="Calibri"/>
              </a:rPr>
              <a:t>where</a:t>
            </a:r>
            <a:r>
              <a:rPr lang="fr-FR" sz="3200" dirty="0">
                <a:latin typeface="Calibri"/>
                <a:cs typeface="Calibri"/>
              </a:rPr>
              <a:t> </a:t>
            </a:r>
            <a:r>
              <a:rPr lang="fr-FR" sz="3200" dirty="0" err="1">
                <a:latin typeface="Calibri"/>
                <a:cs typeface="Calibri"/>
              </a:rPr>
              <a:t>we</a:t>
            </a:r>
            <a:r>
              <a:rPr lang="fr-FR" sz="3200" dirty="0">
                <a:latin typeface="Calibri"/>
                <a:cs typeface="Calibri"/>
              </a:rPr>
              <a:t> </a:t>
            </a:r>
            <a:r>
              <a:rPr lang="fr-FR" sz="3200" dirty="0" err="1">
                <a:latin typeface="Calibri"/>
                <a:cs typeface="Calibri"/>
              </a:rPr>
              <a:t>discussed</a:t>
            </a:r>
            <a:r>
              <a:rPr lang="fr-FR" sz="3200" dirty="0">
                <a:latin typeface="Calibri"/>
                <a:cs typeface="Calibri"/>
              </a:rPr>
              <a:t> </a:t>
            </a:r>
            <a:r>
              <a:rPr lang="fr-FR" sz="3200" dirty="0" err="1">
                <a:latin typeface="Calibri"/>
                <a:cs typeface="Calibri"/>
              </a:rPr>
              <a:t>two</a:t>
            </a:r>
            <a:r>
              <a:rPr lang="fr-FR" sz="3200" dirty="0">
                <a:latin typeface="Calibri"/>
                <a:cs typeface="Calibri"/>
              </a:rPr>
              <a:t> </a:t>
            </a:r>
            <a:r>
              <a:rPr lang="fr-FR" sz="3200" dirty="0" err="1">
                <a:latin typeface="Calibri"/>
                <a:cs typeface="Calibri"/>
              </a:rPr>
              <a:t>models</a:t>
            </a:r>
            <a:r>
              <a:rPr lang="fr-FR" sz="3200" dirty="0">
                <a:latin typeface="Calibri"/>
                <a:cs typeface="Calibri"/>
              </a:rPr>
              <a:t> of memory.</a:t>
            </a:r>
            <a:endParaRPr lang="fr-FR" sz="3200" dirty="0">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5356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9DA98-CB40-5B02-1402-A401CE3128D4}"/>
              </a:ext>
            </a:extLst>
          </p:cNvPr>
          <p:cNvSpPr>
            <a:spLocks noGrp="1"/>
          </p:cNvSpPr>
          <p:nvPr>
            <p:ph type="title"/>
          </p:nvPr>
        </p:nvSpPr>
        <p:spPr>
          <a:xfrm>
            <a:off x="1101725" y="-172847"/>
            <a:ext cx="10241280" cy="1234440"/>
          </a:xfrm>
        </p:spPr>
        <p:txBody>
          <a:bodyPr/>
          <a:lstStyle/>
          <a:p>
            <a:r>
              <a:rPr lang="en-GB" dirty="0">
                <a:solidFill>
                  <a:schemeClr val="accent6"/>
                </a:solidFill>
              </a:rPr>
              <a:t>Competitive memory</a:t>
            </a:r>
          </a:p>
        </p:txBody>
      </p:sp>
      <p:sp>
        <p:nvSpPr>
          <p:cNvPr id="3" name="Content Placeholder 2">
            <a:extLst>
              <a:ext uri="{FF2B5EF4-FFF2-40B4-BE49-F238E27FC236}">
                <a16:creationId xmlns:a16="http://schemas.microsoft.com/office/drawing/2014/main" id="{BFF5CD95-2499-A940-67FF-DEF045CE65A5}"/>
              </a:ext>
            </a:extLst>
          </p:cNvPr>
          <p:cNvSpPr>
            <a:spLocks noGrp="1"/>
          </p:cNvSpPr>
          <p:nvPr>
            <p:ph idx="1"/>
          </p:nvPr>
        </p:nvSpPr>
        <p:spPr>
          <a:xfrm>
            <a:off x="1101725" y="1255014"/>
            <a:ext cx="10241280" cy="4895977"/>
          </a:xfrm>
        </p:spPr>
        <p:txBody>
          <a:bodyPr vert="horz" lIns="0" tIns="0" rIns="0" bIns="0" rtlCol="0" anchor="t">
            <a:normAutofit fontScale="92500"/>
          </a:bodyPr>
          <a:lstStyle/>
          <a:p>
            <a:pPr marL="0" indent="0">
              <a:buNone/>
            </a:pPr>
            <a:r>
              <a:rPr lang="en-GB" dirty="0">
                <a:latin typeface="Calibri"/>
                <a:cs typeface="Calibri"/>
              </a:rPr>
              <a:t>'Competitive memory' exists in situations of conflict, where groups have different and opposing versions of history. Because there is not enough space to accommodate all versions of the past, groups each campaign to have their version of history accepted by the authorities as the official view. We compared it to two children shouting louder and louder to tell their carer that the other child is at fault. It is referred to as a 'zero sum game' or 'winner takes all' - if one version is accepted as 'true', then logically all of the other conflicting versions are rejected. There is only one winner.</a:t>
            </a:r>
            <a:endParaRPr lang="en-US" dirty="0"/>
          </a:p>
          <a:p>
            <a:pPr marL="0" indent="0">
              <a:buNone/>
            </a:pPr>
            <a:r>
              <a:rPr lang="en-GB" dirty="0">
                <a:latin typeface="Calibri"/>
                <a:cs typeface="Calibri"/>
              </a:rPr>
              <a:t>Competitive memory emphasises difference, opposition, conflict and division. It is about establishing difference between groups. Often, as with the squabbling children, groups emphasise the injustice that they have suffered as a way of gaining attention and obtaining measures taken in their favour.</a:t>
            </a:r>
          </a:p>
        </p:txBody>
      </p:sp>
    </p:spTree>
    <p:extLst>
      <p:ext uri="{BB962C8B-B14F-4D97-AF65-F5344CB8AC3E}">
        <p14:creationId xmlns:p14="http://schemas.microsoft.com/office/powerpoint/2010/main" val="1470511704"/>
      </p:ext>
    </p:extLst>
  </p:cSld>
  <p:clrMapOvr>
    <a:masterClrMapping/>
  </p:clrMapOvr>
</p:sld>
</file>

<file path=ppt/theme/theme1.xml><?xml version="1.0" encoding="utf-8"?>
<a:theme xmlns:a="http://schemas.openxmlformats.org/drawingml/2006/main" name="GradientRise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8136c12-97fd-45a7-a8db-fab4899afe62" xsi:nil="true"/>
    <lcf76f155ced4ddcb4097134ff3c332f xmlns="817de3ee-5c03-41f9-b65b-0ad9bc41fe7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E2D35551FD50429AA8A2CDC4ED3BA5" ma:contentTypeVersion="14" ma:contentTypeDescription="Create a new document." ma:contentTypeScope="" ma:versionID="bafee470b9f9fe05c6cc607d2e408aae">
  <xsd:schema xmlns:xsd="http://www.w3.org/2001/XMLSchema" xmlns:xs="http://www.w3.org/2001/XMLSchema" xmlns:p="http://schemas.microsoft.com/office/2006/metadata/properties" xmlns:ns2="817de3ee-5c03-41f9-b65b-0ad9bc41fe71" xmlns:ns3="68136c12-97fd-45a7-a8db-fab4899afe62" targetNamespace="http://schemas.microsoft.com/office/2006/metadata/properties" ma:root="true" ma:fieldsID="0125b77ae0d6e303249f67eb00123f46" ns2:_="" ns3:_="">
    <xsd:import namespace="817de3ee-5c03-41f9-b65b-0ad9bc41fe71"/>
    <xsd:import namespace="68136c12-97fd-45a7-a8db-fab4899afe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de3ee-5c03-41f9-b65b-0ad9bc41f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136c12-97fd-45a7-a8db-fab4899afe6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38c623ee-988a-4973-a199-1d372e64c008}" ma:internalName="TaxCatchAll" ma:showField="CatchAllData" ma:web="68136c12-97fd-45a7-a8db-fab4899afe6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65D9B2-5908-4685-828D-1D6E68F5D583}">
  <ds:schemaRefs>
    <ds:schemaRef ds:uri="http://schemas.microsoft.com/sharepoint/v3/contenttype/forms"/>
  </ds:schemaRefs>
</ds:datastoreItem>
</file>

<file path=customXml/itemProps2.xml><?xml version="1.0" encoding="utf-8"?>
<ds:datastoreItem xmlns:ds="http://schemas.openxmlformats.org/officeDocument/2006/customXml" ds:itemID="{8D24F63F-12C7-4F87-9139-66EE74D72886}">
  <ds:schemaRefs>
    <ds:schemaRef ds:uri="817de3ee-5c03-41f9-b65b-0ad9bc41fe71"/>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purl.org/dc/dcmitype/"/>
    <ds:schemaRef ds:uri="http://www.w3.org/XML/1998/namespace"/>
    <ds:schemaRef ds:uri="68136c12-97fd-45a7-a8db-fab4899afe62"/>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A0F4434-EC51-4122-89B4-00427822C9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7de3ee-5c03-41f9-b65b-0ad9bc41fe71"/>
    <ds:schemaRef ds:uri="68136c12-97fd-45a7-a8db-fab4899af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1660</TotalTime>
  <Words>1605</Words>
  <Application>Microsoft Office PowerPoint</Application>
  <PresentationFormat>Widescreen</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GradientRiseVTI</vt:lpstr>
      <vt:lpstr>Remembering Empire Les Pieds tanqués</vt:lpstr>
      <vt:lpstr>Les pieds tanqués (2012)</vt:lpstr>
      <vt:lpstr>Fiche de lecture</vt:lpstr>
      <vt:lpstr>Character profiles</vt:lpstr>
      <vt:lpstr>Fiche de lecture</vt:lpstr>
      <vt:lpstr>Interview with philippe chuyen</vt:lpstr>
      <vt:lpstr>Portfolio</vt:lpstr>
      <vt:lpstr>Portfolio</vt:lpstr>
      <vt:lpstr>Competitive memory</vt:lpstr>
      <vt:lpstr>'Competitive memory' in les pieds tanqués</vt:lpstr>
      <vt:lpstr>Is the play only about competitive memory?</vt:lpstr>
      <vt:lpstr>Portfolio</vt:lpstr>
      <vt:lpstr>Introduction</vt:lpstr>
      <vt:lpstr>Main Body – making your argument 1</vt:lpstr>
      <vt:lpstr>Main Body – making your argument 2</vt:lpstr>
      <vt:lpstr>Main Body – making your argument 3</vt:lpstr>
      <vt:lpstr>Main Body – making your argument 4</vt:lpstr>
      <vt:lpstr>MAIN BODY – shaping your argument 1</vt:lpstr>
      <vt:lpstr>Main body – shaping your argument 2</vt:lpstr>
      <vt:lpstr>Main body - structure</vt:lpstr>
      <vt:lpstr>Conclusion</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Empire Les Pieds tanqués</dc:title>
  <dc:creator>Harris, Ashley Dr (Literature &amp; Langs)</dc:creator>
  <cp:lastModifiedBy>Fiona Barclay</cp:lastModifiedBy>
  <cp:revision>550</cp:revision>
  <dcterms:created xsi:type="dcterms:W3CDTF">2022-10-17T10:27:06Z</dcterms:created>
  <dcterms:modified xsi:type="dcterms:W3CDTF">2023-05-01T08:37:27Z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0x01010058E2D35551FD50429AA8A2CDC4ED3BA5</vt:lpwstr>
  </property>
  <property fmtid="{D5CDD505-2E9C-101B-9397-08002B2CF9AE}" pid="3" name="MediaServiceImageTags">
    <vt:lpwstr/>
  </property>
</Properties>
</file>