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</p:sldMasterIdLst>
  <p:notesMasterIdLst>
    <p:notesMasterId r:id="rId13"/>
  </p:notesMasterIdLst>
  <p:sldIdLst>
    <p:sldId id="342" r:id="rId5"/>
    <p:sldId id="343" r:id="rId6"/>
    <p:sldId id="300" r:id="rId7"/>
    <p:sldId id="297" r:id="rId8"/>
    <p:sldId id="298" r:id="rId9"/>
    <p:sldId id="299" r:id="rId10"/>
    <p:sldId id="344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6EAD-A12B-A64F-8D95-B156531A9F86}" v="1" dt="2023-04-05T08:22:50.933"/>
    <p1510:client id="{E2609D37-BD54-05DB-ACD1-B81E958EDF3C}" v="13" dt="2023-04-05T10:36:43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5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>
        <p:guide orient="horz" pos="935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Barclay" userId="S::fb10@stir.ac.uk::1a9de9fe-3dd9-46c7-90de-ddfb8131350a" providerId="AD" clId="Web-{E2609D37-BD54-05DB-ACD1-B81E958EDF3C}"/>
    <pc:docChg chg="modSld">
      <pc:chgData name="Fiona Barclay" userId="S::fb10@stir.ac.uk::1a9de9fe-3dd9-46c7-90de-ddfb8131350a" providerId="AD" clId="Web-{E2609D37-BD54-05DB-ACD1-B81E958EDF3C}" dt="2023-04-05T10:36:43.647" v="12" actId="14100"/>
      <pc:docMkLst>
        <pc:docMk/>
      </pc:docMkLst>
      <pc:sldChg chg="modSp">
        <pc:chgData name="Fiona Barclay" userId="S::fb10@stir.ac.uk::1a9de9fe-3dd9-46c7-90de-ddfb8131350a" providerId="AD" clId="Web-{E2609D37-BD54-05DB-ACD1-B81E958EDF3C}" dt="2023-04-05T10:36:29.444" v="9" actId="20577"/>
        <pc:sldMkLst>
          <pc:docMk/>
          <pc:sldMk cId="16171990" sldId="298"/>
        </pc:sldMkLst>
        <pc:spChg chg="mod">
          <ac:chgData name="Fiona Barclay" userId="S::fb10@stir.ac.uk::1a9de9fe-3dd9-46c7-90de-ddfb8131350a" providerId="AD" clId="Web-{E2609D37-BD54-05DB-ACD1-B81E958EDF3C}" dt="2023-04-05T10:36:04.193" v="5" actId="1076"/>
          <ac:spMkLst>
            <pc:docMk/>
            <pc:sldMk cId="16171990" sldId="298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E2609D37-BD54-05DB-ACD1-B81E958EDF3C}" dt="2023-04-05T10:36:29.444" v="9" actId="20577"/>
          <ac:spMkLst>
            <pc:docMk/>
            <pc:sldMk cId="16171990" sldId="298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E2609D37-BD54-05DB-ACD1-B81E958EDF3C}" dt="2023-04-05T10:35:56.568" v="4" actId="1076"/>
        <pc:sldMkLst>
          <pc:docMk/>
          <pc:sldMk cId="58426076" sldId="300"/>
        </pc:sldMkLst>
        <pc:spChg chg="mod">
          <ac:chgData name="Fiona Barclay" userId="S::fb10@stir.ac.uk::1a9de9fe-3dd9-46c7-90de-ddfb8131350a" providerId="AD" clId="Web-{E2609D37-BD54-05DB-ACD1-B81E958EDF3C}" dt="2023-04-05T10:35:52.521" v="3" actId="1076"/>
          <ac:spMkLst>
            <pc:docMk/>
            <pc:sldMk cId="58426076" sldId="300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E2609D37-BD54-05DB-ACD1-B81E958EDF3C}" dt="2023-04-05T10:35:56.568" v="4" actId="1076"/>
          <ac:spMkLst>
            <pc:docMk/>
            <pc:sldMk cId="58426076" sldId="300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E2609D37-BD54-05DB-ACD1-B81E958EDF3C}" dt="2023-04-05T10:35:44.380" v="2" actId="20577"/>
        <pc:sldMkLst>
          <pc:docMk/>
          <pc:sldMk cId="2684973837" sldId="343"/>
        </pc:sldMkLst>
        <pc:spChg chg="mod">
          <ac:chgData name="Fiona Barclay" userId="S::fb10@stir.ac.uk::1a9de9fe-3dd9-46c7-90de-ddfb8131350a" providerId="AD" clId="Web-{E2609D37-BD54-05DB-ACD1-B81E958EDF3C}" dt="2023-04-05T10:35:44.380" v="2" actId="20577"/>
          <ac:spMkLst>
            <pc:docMk/>
            <pc:sldMk cId="2684973837" sldId="343"/>
            <ac:spMk id="2" creationId="{6F1A4AFA-E407-BD7A-76D2-566F0B9B01E6}"/>
          </ac:spMkLst>
        </pc:spChg>
      </pc:sldChg>
      <pc:sldChg chg="modSp">
        <pc:chgData name="Fiona Barclay" userId="S::fb10@stir.ac.uk::1a9de9fe-3dd9-46c7-90de-ddfb8131350a" providerId="AD" clId="Web-{E2609D37-BD54-05DB-ACD1-B81E958EDF3C}" dt="2023-04-05T10:36:43.647" v="12" actId="14100"/>
        <pc:sldMkLst>
          <pc:docMk/>
          <pc:sldMk cId="2304973139" sldId="344"/>
        </pc:sldMkLst>
        <pc:spChg chg="mod">
          <ac:chgData name="Fiona Barclay" userId="S::fb10@stir.ac.uk::1a9de9fe-3dd9-46c7-90de-ddfb8131350a" providerId="AD" clId="Web-{E2609D37-BD54-05DB-ACD1-B81E958EDF3C}" dt="2023-04-05T10:36:43.647" v="12" actId="14100"/>
          <ac:spMkLst>
            <pc:docMk/>
            <pc:sldMk cId="2304973139" sldId="344"/>
            <ac:spMk id="3" creationId="{47A817A1-5C39-F455-9D99-2051BE68C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646D-45AE-FE4E-8D4D-17958BBE338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6DCF-B4C6-F147-827B-20A443F63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April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4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F515644-94F0-8A06-D2A8-B0619B03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" r="-2" b="25789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9685F-3F3D-D4F6-2681-6BE67228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575" y="5632316"/>
            <a:ext cx="3714750" cy="75221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Session </a:t>
            </a:r>
            <a:r>
              <a:rPr lang="en-US" sz="67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EDDCA921-56D3-EC6E-192B-9DD55204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t="9296" r="85" b="729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803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137285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activities and language points</a:t>
            </a:r>
            <a:endParaRPr lang="en-US" sz="40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2738"/>
            <a:ext cx="10678297" cy="4455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a typeface="Arial" panose="020B0604020202020204" pitchFamily="34" charset="0"/>
                <a:cs typeface="Arial"/>
              </a:rPr>
              <a:t>We will:</a:t>
            </a:r>
            <a:endParaRPr lang="en-US" sz="3200" dirty="0"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GB" sz="3200" dirty="0">
                <a:cs typeface="Arial"/>
              </a:rPr>
              <a:t>Do some fun activities to practise our new words and to reflect on what we have learnt about Algeria and France!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cs typeface="Arial"/>
              </a:rPr>
              <a:t>Practise asking questions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cs typeface="Arial"/>
              </a:rPr>
              <a:t>Practise speaking about emotions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cs typeface="Arial"/>
              </a:rPr>
              <a:t>Practise thinking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268497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6" y="-162318"/>
            <a:ext cx="10515600" cy="1325563"/>
          </a:xfrm>
        </p:spPr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en-US" sz="4800" b="1" dirty="0" err="1">
                <a:solidFill>
                  <a:schemeClr val="accent1"/>
                </a:solidFill>
                <a:ea typeface="+mj-lt"/>
                <a:cs typeface="+mj-lt"/>
              </a:rPr>
              <a:t>Fais</a:t>
            </a:r>
            <a:r>
              <a:rPr lang="en-US" sz="4800" b="1" dirty="0">
                <a:solidFill>
                  <a:schemeClr val="accent1"/>
                </a:solidFill>
                <a:ea typeface="+mj-lt"/>
                <a:cs typeface="+mj-lt"/>
              </a:rPr>
              <a:t> ta valise !</a:t>
            </a:r>
            <a:endParaRPr lang="en-US" sz="2800" dirty="0">
              <a:solidFill>
                <a:schemeClr val="accent1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91" y="1445826"/>
            <a:ext cx="11049001" cy="47581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effectLst/>
                <a:ea typeface="Arial" panose="020B0604020202020204" pitchFamily="34" charset="0"/>
                <a:cs typeface="Arial"/>
              </a:rPr>
              <a:t>Packing suitcase role play</a:t>
            </a:r>
            <a:r>
              <a:rPr lang="en-GB" b="1" dirty="0">
                <a:ea typeface="Arial" panose="020B0604020202020204" pitchFamily="34" charset="0"/>
                <a:cs typeface="Arial"/>
              </a:rPr>
              <a:t>:</a:t>
            </a:r>
            <a:endParaRPr lang="en-GB" b="1" dirty="0"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ea typeface="Arial" panose="020B0604020202020204" pitchFamily="34" charset="0"/>
                <a:cs typeface="Arial"/>
              </a:rPr>
              <a:t>Get into groups of 2-3.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Arial" panose="020B0604020202020204" pitchFamily="34" charset="0"/>
                <a:cs typeface="Arial"/>
              </a:rPr>
              <a:t>One pupil will be Jeanne and 1-2 will be her parent(s) .</a:t>
            </a:r>
            <a:endParaRPr lang="en-GB" dirty="0">
              <a:effectLst/>
              <a:ea typeface="Arial" panose="020B0604020202020204" pitchFamily="34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u="sng" dirty="0">
                <a:effectLst/>
                <a:ea typeface="Arial" panose="020B0604020202020204" pitchFamily="34" charset="0"/>
                <a:cs typeface="Arial"/>
              </a:rPr>
              <a:t>Parents</a:t>
            </a:r>
            <a:r>
              <a:rPr lang="en-GB" dirty="0">
                <a:effectLst/>
                <a:ea typeface="Arial" panose="020B0604020202020204" pitchFamily="34" charset="0"/>
                <a:cs typeface="Arial"/>
              </a:rPr>
              <a:t>: ask Jeanne what she will put in her suitcase</a:t>
            </a:r>
            <a:r>
              <a:rPr lang="en-GB" dirty="0">
                <a:ea typeface="Arial" panose="020B0604020202020204" pitchFamily="34" charset="0"/>
                <a:cs typeface="Arial"/>
              </a:rPr>
              <a:t>. You can give </a:t>
            </a:r>
            <a:r>
              <a:rPr lang="en-GB" dirty="0">
                <a:effectLst/>
                <a:ea typeface="Arial" panose="020B0604020202020204" pitchFamily="34" charset="0"/>
                <a:cs typeface="Arial"/>
              </a:rPr>
              <a:t>ideas for what she can include from your activity sheet and use gestures / charades to help your ‘Jeanne’ understand!</a:t>
            </a:r>
          </a:p>
          <a:p>
            <a:pPr>
              <a:lnSpc>
                <a:spcPct val="115000"/>
              </a:lnSpc>
            </a:pPr>
            <a:r>
              <a:rPr lang="en-GB" u="sng" dirty="0">
                <a:effectLst/>
                <a:ea typeface="Arial" panose="020B0604020202020204" pitchFamily="34" charset="0"/>
                <a:cs typeface="Arial"/>
              </a:rPr>
              <a:t>Jeanne</a:t>
            </a:r>
            <a:r>
              <a:rPr lang="en-GB" dirty="0">
                <a:ea typeface="Arial" panose="020B0604020202020204" pitchFamily="34" charset="0"/>
                <a:cs typeface="Arial"/>
              </a:rPr>
              <a:t>:</a:t>
            </a:r>
            <a:r>
              <a:rPr lang="en-GB" dirty="0">
                <a:effectLst/>
                <a:ea typeface="Arial" panose="020B0604020202020204" pitchFamily="34" charset="0"/>
                <a:cs typeface="Arial"/>
              </a:rPr>
              <a:t> say what you do and don’t want in your suitcase. You can use your activity sheet for possible answers</a:t>
            </a:r>
            <a:r>
              <a:rPr lang="en-GB" dirty="0">
                <a:ea typeface="Arial" panose="020B0604020202020204" pitchFamily="34" charset="0"/>
                <a:cs typeface="Arial"/>
              </a:rPr>
              <a:t> and can also use charades.</a:t>
            </a:r>
            <a:endParaRPr lang="en-GB" dirty="0">
              <a:effectLst/>
              <a:ea typeface="Arial" panose="020B0604020202020204" pitchFamily="34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dirty="0">
                <a:ea typeface="Arial" panose="020B0604020202020204" pitchFamily="34" charset="0"/>
                <a:cs typeface="Arial"/>
              </a:rPr>
              <a:t>Some sample sentences are on the next slide and your activity sheet.</a:t>
            </a:r>
            <a:endParaRPr lang="en-GB" dirty="0">
              <a:effectLst/>
              <a:ea typeface="Arial" panose="020B0604020202020204" pitchFamily="34" charset="0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u="sng" dirty="0">
                <a:ea typeface="Arial" panose="020B0604020202020204" pitchFamily="34" charset="0"/>
                <a:cs typeface="Arial"/>
              </a:rPr>
              <a:t>What next</a:t>
            </a:r>
            <a:r>
              <a:rPr lang="en-GB" dirty="0">
                <a:ea typeface="Arial" panose="020B0604020202020204" pitchFamily="34" charset="0"/>
                <a:cs typeface="Arial"/>
              </a:rPr>
              <a:t>? Change roles as you role play</a:t>
            </a:r>
            <a:endParaRPr lang="en-GB" dirty="0">
              <a:effectLst/>
              <a:ea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2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65" y="158430"/>
            <a:ext cx="469762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Parents</a:t>
            </a:r>
            <a:endParaRPr lang="en-GB" sz="2400" u="sng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43906-6C12-4061-0F46-310320BE99C3}"/>
              </a:ext>
            </a:extLst>
          </p:cNvPr>
          <p:cNvSpPr txBox="1"/>
          <p:nvPr/>
        </p:nvSpPr>
        <p:spPr>
          <a:xfrm>
            <a:off x="6720593" y="178823"/>
            <a:ext cx="45761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Jeanne</a:t>
            </a:r>
            <a:endParaRPr lang="en-GB" sz="24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0287D1-283E-FDCC-6FE4-0467618A4491}"/>
              </a:ext>
            </a:extLst>
          </p:cNvPr>
          <p:cNvGraphicFramePr>
            <a:graphicFrameLocks noGrp="1"/>
          </p:cNvGraphicFramePr>
          <p:nvPr/>
        </p:nvGraphicFramePr>
        <p:xfrm>
          <a:off x="787597" y="758007"/>
          <a:ext cx="4945938" cy="1828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72969">
                  <a:extLst>
                    <a:ext uri="{9D8B030D-6E8A-4147-A177-3AD203B41FA5}">
                      <a16:colId xmlns:a16="http://schemas.microsoft.com/office/drawing/2014/main" val="3391122024"/>
                    </a:ext>
                  </a:extLst>
                </a:gridCol>
                <a:gridCol w="2472969">
                  <a:extLst>
                    <a:ext uri="{9D8B030D-6E8A-4147-A177-3AD203B41FA5}">
                      <a16:colId xmlns:a16="http://schemas.microsoft.com/office/drawing/2014/main" val="3474835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Est-ce que tu veux…</a:t>
                      </a:r>
                    </a:p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</a:p>
                    <a:p>
                      <a:r>
                        <a:rPr lang="en-GB" sz="2000">
                          <a:effectLst/>
                        </a:rPr>
                        <a:t> </a:t>
                      </a:r>
                    </a:p>
                    <a:p>
                      <a:r>
                        <a:rPr lang="en-GB" sz="2000">
                          <a:effectLst/>
                        </a:rPr>
                        <a:t>Do you want…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2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Tu veux …</a:t>
                      </a:r>
                    </a:p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73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err="1">
                          <a:effectLst/>
                        </a:rPr>
                        <a:t>Veux-tu</a:t>
                      </a:r>
                      <a:r>
                        <a:rPr lang="en-GB" sz="2000">
                          <a:effectLst/>
                        </a:rPr>
                        <a:t>…</a:t>
                      </a:r>
                    </a:p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158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194552-F44E-5FD6-890B-C9C3AB7CA73E}"/>
              </a:ext>
            </a:extLst>
          </p:cNvPr>
          <p:cNvGraphicFramePr>
            <a:graphicFrameLocks noGrp="1"/>
          </p:cNvGraphicFramePr>
          <p:nvPr/>
        </p:nvGraphicFramePr>
        <p:xfrm>
          <a:off x="540461" y="2979116"/>
          <a:ext cx="11136674" cy="29260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568337">
                  <a:extLst>
                    <a:ext uri="{9D8B030D-6E8A-4147-A177-3AD203B41FA5}">
                      <a16:colId xmlns:a16="http://schemas.microsoft.com/office/drawing/2014/main" val="3789762233"/>
                    </a:ext>
                  </a:extLst>
                </a:gridCol>
                <a:gridCol w="5568337">
                  <a:extLst>
                    <a:ext uri="{9D8B030D-6E8A-4147-A177-3AD203B41FA5}">
                      <a16:colId xmlns:a16="http://schemas.microsoft.com/office/drawing/2014/main" val="3086109334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un livre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a book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26075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un </a:t>
                      </a:r>
                      <a:r>
                        <a:rPr lang="en-GB" sz="2400" b="1" dirty="0" err="1">
                          <a:effectLst/>
                        </a:rPr>
                        <a:t>jouet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a toy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6925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de </a:t>
                      </a:r>
                      <a:r>
                        <a:rPr lang="en-GB" sz="2400" b="1" err="1">
                          <a:effectLst/>
                        </a:rPr>
                        <a:t>l’argent</a:t>
                      </a:r>
                      <a:endParaRPr lang="en-GB" sz="2400" b="1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some money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42561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un sandwich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a sandwich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031404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un manteau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a coat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367339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un </a:t>
                      </a:r>
                      <a:r>
                        <a:rPr lang="en-GB" sz="2400" b="1" err="1">
                          <a:effectLst/>
                        </a:rPr>
                        <a:t>pantalon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trousers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16210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des medicaments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some medicine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762293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r>
                        <a:rPr lang="en-GB" sz="2400" b="1">
                          <a:effectLst/>
                        </a:rPr>
                        <a:t>le </a:t>
                      </a:r>
                      <a:r>
                        <a:rPr lang="en-GB" sz="2400" b="1" err="1">
                          <a:effectLst/>
                        </a:rPr>
                        <a:t>chien</a:t>
                      </a:r>
                      <a:endParaRPr lang="en-GB" sz="2400" b="1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effectLst/>
                        </a:rPr>
                        <a:t>the dog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55425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701445-1AA8-27A8-D3DA-2BD320577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11526"/>
              </p:ext>
            </p:extLst>
          </p:nvPr>
        </p:nvGraphicFramePr>
        <p:xfrm>
          <a:off x="6340168" y="741405"/>
          <a:ext cx="5336968" cy="18569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68484">
                  <a:extLst>
                    <a:ext uri="{9D8B030D-6E8A-4147-A177-3AD203B41FA5}">
                      <a16:colId xmlns:a16="http://schemas.microsoft.com/office/drawing/2014/main" val="1070374209"/>
                    </a:ext>
                  </a:extLst>
                </a:gridCol>
                <a:gridCol w="2668484">
                  <a:extLst>
                    <a:ext uri="{9D8B030D-6E8A-4147-A177-3AD203B41FA5}">
                      <a16:colId xmlns:a16="http://schemas.microsoft.com/office/drawing/2014/main" val="2714975302"/>
                    </a:ext>
                  </a:extLst>
                </a:gridCol>
              </a:tblGrid>
              <a:tr h="648343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ysClr val="windowText" lastClr="000000"/>
                          </a:solidFill>
                          <a:effectLst/>
                        </a:rPr>
                        <a:t>Oui, je veux…</a:t>
                      </a:r>
                      <a:endParaRPr lang="en-GB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ysClr val="windowText" lastClr="000000"/>
                          </a:solidFill>
                          <a:effectLst/>
                        </a:rPr>
                        <a:t>Yes, I want…</a:t>
                      </a:r>
                      <a:endParaRPr lang="en-GB" sz="2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517129"/>
                  </a:ext>
                </a:extLst>
              </a:tr>
              <a:tr h="60431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Non, je ne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veux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pas…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ysClr val="windowText" lastClr="000000"/>
                          </a:solidFill>
                          <a:effectLst/>
                        </a:rPr>
                        <a:t>No, I do not want…</a:t>
                      </a:r>
                      <a:endParaRPr lang="en-GB" sz="2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10951"/>
                  </a:ext>
                </a:extLst>
              </a:tr>
              <a:tr h="604319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ysClr val="windowText" lastClr="000000"/>
                          </a:solidFill>
                          <a:effectLst/>
                        </a:rPr>
                        <a:t>Je ne </a:t>
                      </a:r>
                      <a:r>
                        <a:rPr lang="en-GB" sz="2000" err="1">
                          <a:solidFill>
                            <a:sysClr val="windowText" lastClr="000000"/>
                          </a:solidFill>
                          <a:effectLst/>
                        </a:rPr>
                        <a:t>sais</a:t>
                      </a:r>
                      <a:r>
                        <a:rPr lang="en-GB" sz="2000">
                          <a:solidFill>
                            <a:sysClr val="windowText" lastClr="000000"/>
                          </a:solidFill>
                          <a:effectLst/>
                        </a:rPr>
                        <a:t> pas</a:t>
                      </a:r>
                      <a:endParaRPr lang="en-GB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 don’t know</a:t>
                      </a:r>
                      <a:endParaRPr lang="en-GB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41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31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-9525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Les Sentiments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4" y="1351569"/>
            <a:ext cx="1116296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effectLst/>
                <a:ea typeface="Arial" panose="020B0604020202020204" pitchFamily="34" charset="0"/>
              </a:rPr>
              <a:t>Emotions roleplay </a:t>
            </a:r>
          </a:p>
          <a:p>
            <a:pPr marL="342900" indent="-342900">
              <a:tabLst>
                <a:tab pos="457200" algn="l"/>
              </a:tabLst>
            </a:pP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Get into groups of 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2-4. One</a:t>
            </a: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 pupil will be Jeanne’s grandfather and 1-3 will be his worker(s) on the farm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.</a:t>
            </a:r>
            <a:endParaRPr lang="en-GB" dirty="0">
              <a:effectLst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GB" u="sng" dirty="0">
                <a:effectLst/>
                <a:ea typeface="Calibri" panose="020F0502020204030204" pitchFamily="34" charset="0"/>
                <a:cs typeface="Times New Roman"/>
              </a:rPr>
              <a:t>Jeanne’s grandfather: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 do a charade for your emotions when you think about the farm that the government has given you and your local workers. The others will guess which emotion it is (in French)! </a:t>
            </a:r>
          </a:p>
          <a:p>
            <a:pPr marL="342900" indent="-342900">
              <a:tabLst>
                <a:tab pos="457200" algn="l"/>
              </a:tabLst>
            </a:pPr>
            <a:r>
              <a:rPr lang="en-GB" u="sng" dirty="0">
                <a:effectLst/>
                <a:ea typeface="Calibri" panose="020F0502020204030204" pitchFamily="34" charset="0"/>
                <a:cs typeface="Times New Roman"/>
              </a:rPr>
              <a:t>Workers:</a:t>
            </a: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do</a:t>
            </a: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charades to show</a:t>
            </a: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how you</a:t>
            </a:r>
            <a:r>
              <a:rPr lang="en-GB" dirty="0">
                <a:effectLst/>
                <a:ea typeface="Calibri" panose="020F0502020204030204" pitchFamily="34" charset="0"/>
                <a:cs typeface="Times New Roman"/>
              </a:rPr>
              <a:t> feel working hard on the farm for Jeanne’s family on the land you used to own.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GB" dirty="0">
                <a:ea typeface="+mn-lt"/>
                <a:cs typeface="+mn-lt"/>
              </a:rPr>
              <a:t>The others will guess which emotion it is (in French)!</a:t>
            </a:r>
            <a:endParaRPr lang="en-GB" dirty="0">
              <a:effectLst/>
              <a:ea typeface="+mn-lt"/>
              <a:cs typeface="+mn-lt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GB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You can also act out some emotions that were not in the comic. U</a:t>
            </a:r>
            <a:r>
              <a:rPr lang="en-GB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se </a:t>
            </a:r>
            <a:r>
              <a:rPr lang="en-GB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the activity sheet </a:t>
            </a:r>
            <a:r>
              <a:rPr lang="en-GB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vocabulary to help!</a:t>
            </a:r>
          </a:p>
        </p:txBody>
      </p:sp>
    </p:spTree>
    <p:extLst>
      <p:ext uri="{BB962C8B-B14F-4D97-AF65-F5344CB8AC3E}">
        <p14:creationId xmlns:p14="http://schemas.microsoft.com/office/powerpoint/2010/main" val="161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Les</a:t>
            </a:r>
            <a:r>
              <a:rPr lang="en-US" sz="6000" b="1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</a:rPr>
              <a:t>sentiments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4D5B158-E5FC-5361-AD1B-FE88DCFA9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" r="4486" b="5659"/>
          <a:stretch/>
        </p:blipFill>
        <p:spPr>
          <a:xfrm>
            <a:off x="8143104" y="669632"/>
            <a:ext cx="3934211" cy="5361490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CF26C8-8789-4F23-1DF0-099BF6F844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656" y="1755566"/>
          <a:ext cx="7488196" cy="37295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323968">
                  <a:extLst>
                    <a:ext uri="{9D8B030D-6E8A-4147-A177-3AD203B41FA5}">
                      <a16:colId xmlns:a16="http://schemas.microsoft.com/office/drawing/2014/main" val="2487674639"/>
                    </a:ext>
                  </a:extLst>
                </a:gridCol>
                <a:gridCol w="4164228">
                  <a:extLst>
                    <a:ext uri="{9D8B030D-6E8A-4147-A177-3AD203B41FA5}">
                      <a16:colId xmlns:a16="http://schemas.microsoft.com/office/drawing/2014/main" val="2825818472"/>
                    </a:ext>
                  </a:extLst>
                </a:gridCol>
              </a:tblGrid>
              <a:tr h="947036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Je suis…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I am… + emotion from image: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61717"/>
                  </a:ext>
                </a:extLst>
              </a:tr>
              <a:tr h="947036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J’aime la ferme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effectLst/>
                        </a:rPr>
                        <a:t>I like the farm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460139"/>
                  </a:ext>
                </a:extLst>
              </a:tr>
              <a:tr h="947036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Je n’aime pas la ferme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effectLst/>
                        </a:rPr>
                        <a:t>I do not like the farm</a:t>
                      </a:r>
                      <a:endParaRPr lang="en-GB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311220"/>
                  </a:ext>
                </a:extLst>
              </a:tr>
              <a:tr h="888426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Vous êtes comme ma famille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effectLst/>
                        </a:rPr>
                        <a:t>You are like my family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50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0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1"/>
                </a:solidFill>
              </a:rPr>
              <a:t>L’Avenir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29" y="1504945"/>
            <a:ext cx="10507663" cy="4930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effectLst/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Imagine Omar grows up and moves to France to find work.</a:t>
            </a:r>
            <a:r>
              <a:rPr lang="en-GB" b="1" dirty="0"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 </a:t>
            </a:r>
            <a:endParaRPr lang="en-GB" b="1" dirty="0">
              <a:effectLst/>
              <a:highlight>
                <a:srgbClr val="FFFFFF"/>
              </a:highlight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effectLst/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What will happen next?</a:t>
            </a:r>
            <a:endParaRPr lang="en-GB" b="1">
              <a:effectLst/>
              <a:ea typeface="Arial" panose="020B0604020202020204" pitchFamily="34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en-GB" dirty="0"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Using ideas from your activity sheet, imagine </a:t>
            </a:r>
            <a:r>
              <a:rPr lang="en-GB" dirty="0">
                <a:effectLst/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what you think will happen next now that Omar has arrived in France.</a:t>
            </a:r>
            <a:r>
              <a:rPr lang="en-GB" dirty="0"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 </a:t>
            </a:r>
            <a:endParaRPr lang="en-GB" dirty="0">
              <a:effectLst/>
              <a:ea typeface="Arial" panose="020B0604020202020204" pitchFamily="34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Think about how he will be treated and how his life may change.</a:t>
            </a:r>
            <a:endParaRPr lang="en-GB" dirty="0">
              <a:effectLst/>
              <a:ea typeface="Arial" panose="020B0604020202020204" pitchFamily="34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highlight>
                  <a:srgbClr val="FFFFFF"/>
                </a:highlight>
                <a:ea typeface="Arial" panose="020B0604020202020204" pitchFamily="34" charset="0"/>
                <a:cs typeface="Calibri"/>
              </a:rPr>
              <a:t>When ready, you will act out your ideas to each other in groups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.</a:t>
            </a:r>
          </a:p>
          <a:p>
            <a:pPr>
              <a:lnSpc>
                <a:spcPct val="114999"/>
              </a:lnSpc>
            </a:pPr>
            <a:r>
              <a:rPr lang="en-GB" dirty="0">
                <a:ea typeface="+mn-lt"/>
                <a:cs typeface="+mn-lt"/>
              </a:rPr>
              <a:t>They will guess which answers you have chosen in French from your charades. 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The ideas on the next slide and on your activity sheet (in English and French) can be used to help you: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97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25831A1-07C8-18B3-23EF-912E8D230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17783"/>
              </p:ext>
            </p:extLst>
          </p:nvPr>
        </p:nvGraphicFramePr>
        <p:xfrm>
          <a:off x="208005" y="48838"/>
          <a:ext cx="11775990" cy="6760323"/>
        </p:xfrm>
        <a:graphic>
          <a:graphicData uri="http://schemas.openxmlformats.org/drawingml/2006/table">
            <a:tbl>
              <a:tblPr/>
              <a:tblGrid>
                <a:gridCol w="2581303">
                  <a:extLst>
                    <a:ext uri="{9D8B030D-6E8A-4147-A177-3AD203B41FA5}">
                      <a16:colId xmlns:a16="http://schemas.microsoft.com/office/drawing/2014/main" val="1871565364"/>
                    </a:ext>
                  </a:extLst>
                </a:gridCol>
                <a:gridCol w="2582603">
                  <a:extLst>
                    <a:ext uri="{9D8B030D-6E8A-4147-A177-3AD203B41FA5}">
                      <a16:colId xmlns:a16="http://schemas.microsoft.com/office/drawing/2014/main" val="3458619466"/>
                    </a:ext>
                  </a:extLst>
                </a:gridCol>
                <a:gridCol w="2612284">
                  <a:extLst>
                    <a:ext uri="{9D8B030D-6E8A-4147-A177-3AD203B41FA5}">
                      <a16:colId xmlns:a16="http://schemas.microsoft.com/office/drawing/2014/main" val="3602906011"/>
                    </a:ext>
                  </a:extLst>
                </a:gridCol>
                <a:gridCol w="3999800">
                  <a:extLst>
                    <a:ext uri="{9D8B030D-6E8A-4147-A177-3AD203B41FA5}">
                      <a16:colId xmlns:a16="http://schemas.microsoft.com/office/drawing/2014/main" val="1002438680"/>
                    </a:ext>
                  </a:extLst>
                </a:gridCol>
              </a:tblGrid>
              <a:tr h="44526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Option 1</a:t>
                      </a: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Option 2</a:t>
                      </a: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Option 3</a:t>
                      </a: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908859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Le temps en France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Il fait chaud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Il pleut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Il fait froid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828487"/>
                  </a:ext>
                </a:extLst>
              </a:tr>
              <a:tr h="107303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Chez moi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J’ai un petit studio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Je partage un appartement avec deux autres 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dirty="0">
                          <a:effectLst/>
                          <a:latin typeface="Arial"/>
                          <a:ea typeface="Arial" panose="020B0604020202020204" pitchFamily="34" charset="0"/>
                        </a:rPr>
                        <a:t>J’habite chez des amis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52312"/>
                  </a:ext>
                </a:extLst>
              </a:tr>
              <a:tr h="107303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 travail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Je travaille au marché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Je cherche un travail 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Je travaille le soir dans un restaurant 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595281"/>
                  </a:ext>
                </a:extLst>
              </a:tr>
              <a:tr h="75914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La ville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Est belle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Est chère </a:t>
                      </a: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 Est grande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23221"/>
                  </a:ext>
                </a:extLst>
              </a:tr>
              <a:tr h="75914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J’aime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La nourriture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Les parcs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Les monuments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37729"/>
                  </a:ext>
                </a:extLst>
              </a:tr>
              <a:tr h="75914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Je n’aime pas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Me perdre dans la ville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Me sentir seul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Travailler tous les jours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27554"/>
                  </a:ext>
                </a:extLst>
              </a:tr>
              <a:tr h="75914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Je veux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Un bon appartement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latin typeface="Arial"/>
                          <a:ea typeface="Arial" panose="020B0604020202020204" pitchFamily="34" charset="0"/>
                        </a:rPr>
                        <a:t>Des amis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Trouver un bon travail</a:t>
                      </a:r>
                      <a:endParaRPr lang="fr-F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62" marR="73362" marT="73362" marB="7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8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715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2D35551FD50429AA8A2CDC4ED3BA5" ma:contentTypeVersion="14" ma:contentTypeDescription="Create a new document." ma:contentTypeScope="" ma:versionID="bafee470b9f9fe05c6cc607d2e408aae">
  <xsd:schema xmlns:xsd="http://www.w3.org/2001/XMLSchema" xmlns:xs="http://www.w3.org/2001/XMLSchema" xmlns:p="http://schemas.microsoft.com/office/2006/metadata/properties" xmlns:ns2="817de3ee-5c03-41f9-b65b-0ad9bc41fe71" xmlns:ns3="68136c12-97fd-45a7-a8db-fab4899afe62" targetNamespace="http://schemas.microsoft.com/office/2006/metadata/properties" ma:root="true" ma:fieldsID="0125b77ae0d6e303249f67eb00123f46" ns2:_="" ns3:_="">
    <xsd:import namespace="817de3ee-5c03-41f9-b65b-0ad9bc41fe71"/>
    <xsd:import namespace="68136c12-97fd-45a7-a8db-fab4899af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de3ee-5c03-41f9-b65b-0ad9bc4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36c12-97fd-45a7-a8db-fab4899afe6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c623ee-988a-4973-a199-1d372e64c008}" ma:internalName="TaxCatchAll" ma:showField="CatchAllData" ma:web="68136c12-97fd-45a7-a8db-fab4899af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36c12-97fd-45a7-a8db-fab4899afe62" xsi:nil="true"/>
    <lcf76f155ced4ddcb4097134ff3c332f xmlns="817de3ee-5c03-41f9-b65b-0ad9bc41fe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6002B-8393-4A45-97D9-7CF4C678DC78}"/>
</file>

<file path=customXml/itemProps2.xml><?xml version="1.0" encoding="utf-8"?>
<ds:datastoreItem xmlns:ds="http://schemas.openxmlformats.org/officeDocument/2006/customXml" ds:itemID="{8D24F63F-12C7-4F87-9139-66EE74D72886}">
  <ds:schemaRefs>
    <ds:schemaRef ds:uri="http://purl.org/dc/dcmitype/"/>
    <ds:schemaRef ds:uri="68136c12-97fd-45a7-a8db-fab4899afe6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17de3ee-5c03-41f9-b65b-0ad9bc41fe7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65D9B2-5908-4685-828D-1D6E68F5D5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8d09f7-cc79-4ccb-9149-a4238dd17422}" enabled="0" method="" siteId="{4e8d09f7-cc79-4ccb-9149-a4238dd174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14631</TotalTime>
  <Words>614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GradientRiseVTI</vt:lpstr>
      <vt:lpstr>Session 5</vt:lpstr>
      <vt:lpstr>activities and language points</vt:lpstr>
      <vt:lpstr>Fais ta valise !</vt:lpstr>
      <vt:lpstr>PowerPoint Presentation</vt:lpstr>
      <vt:lpstr>Les Sentiments</vt:lpstr>
      <vt:lpstr>Les sentiments</vt:lpstr>
      <vt:lpstr>L’Avenir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Empire Les Pieds tanqués</dc:title>
  <dc:creator>Harris, Ashley Dr (Literature &amp; Langs)</dc:creator>
  <cp:lastModifiedBy>Fiona Barclay</cp:lastModifiedBy>
  <cp:revision>212</cp:revision>
  <dcterms:created xsi:type="dcterms:W3CDTF">2022-10-17T10:27:06Z</dcterms:created>
  <dcterms:modified xsi:type="dcterms:W3CDTF">2023-04-05T10:36:52Z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0x01010058E2D35551FD50429AA8A2CDC4ED3BA5</vt:lpwstr>
  </property>
  <property fmtid="{D5CDD505-2E9C-101B-9397-08002B2CF9AE}" pid="3" name="MediaServiceImageTags">
    <vt:lpwstr/>
  </property>
</Properties>
</file>