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9" r:id="rId4"/>
  </p:sldMasterIdLst>
  <p:notesMasterIdLst>
    <p:notesMasterId r:id="rId20"/>
  </p:notesMasterIdLst>
  <p:sldIdLst>
    <p:sldId id="256" r:id="rId5"/>
    <p:sldId id="337" r:id="rId6"/>
    <p:sldId id="257" r:id="rId7"/>
    <p:sldId id="294" r:id="rId8"/>
    <p:sldId id="293" r:id="rId9"/>
    <p:sldId id="264" r:id="rId10"/>
    <p:sldId id="265" r:id="rId11"/>
    <p:sldId id="335" r:id="rId12"/>
    <p:sldId id="336" r:id="rId13"/>
    <p:sldId id="338" r:id="rId14"/>
    <p:sldId id="295" r:id="rId15"/>
    <p:sldId id="339" r:id="rId16"/>
    <p:sldId id="340" r:id="rId17"/>
    <p:sldId id="341" r:id="rId18"/>
    <p:sldId id="26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5" userDrawn="1">
          <p15:clr>
            <a:srgbClr val="A4A3A4"/>
          </p15:clr>
        </p15:guide>
        <p15:guide id="2" pos="61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529FA7-F2D1-CA4C-9DBC-808BA8AD095F}" v="3" dt="2023-04-04T22:15:16.466"/>
    <p1510:client id="{3FD1F6CC-7C76-8A87-C658-D9A3FAC302E0}" v="58" dt="2023-04-18T11:38:37.918"/>
    <p1510:client id="{5F60DA53-C464-71D1-5685-F3B0CD5928CD}" v="2" dt="2023-04-06T21:48:38.697"/>
    <p1510:client id="{D7427082-AE2B-6EA9-A25B-BC5D4673F81E}" v="42" dt="2023-04-05T10:35:01.1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25"/>
  </p:normalViewPr>
  <p:slideViewPr>
    <p:cSldViewPr snapToGrid="0">
      <p:cViewPr varScale="1">
        <p:scale>
          <a:sx n="90" d="100"/>
          <a:sy n="90" d="100"/>
        </p:scale>
        <p:origin x="232" y="552"/>
      </p:cViewPr>
      <p:guideLst>
        <p:guide orient="horz" pos="935"/>
        <p:guide pos="61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ona Barclay" userId="S::fb10@stir.ac.uk::1a9de9fe-3dd9-46c7-90de-ddfb8131350a" providerId="AD" clId="Web-{D7427082-AE2B-6EA9-A25B-BC5D4673F81E}"/>
    <pc:docChg chg="modSld">
      <pc:chgData name="Fiona Barclay" userId="S::fb10@stir.ac.uk::1a9de9fe-3dd9-46c7-90de-ddfb8131350a" providerId="AD" clId="Web-{D7427082-AE2B-6EA9-A25B-BC5D4673F81E}" dt="2023-04-05T10:35:01.185" v="46" actId="20577"/>
      <pc:docMkLst>
        <pc:docMk/>
      </pc:docMkLst>
      <pc:sldChg chg="modSp">
        <pc:chgData name="Fiona Barclay" userId="S::fb10@stir.ac.uk::1a9de9fe-3dd9-46c7-90de-ddfb8131350a" providerId="AD" clId="Web-{D7427082-AE2B-6EA9-A25B-BC5D4673F81E}" dt="2023-04-05T10:22:42.699" v="2" actId="20577"/>
        <pc:sldMkLst>
          <pc:docMk/>
          <pc:sldMk cId="3450557956" sldId="257"/>
        </pc:sldMkLst>
        <pc:spChg chg="mod">
          <ac:chgData name="Fiona Barclay" userId="S::fb10@stir.ac.uk::1a9de9fe-3dd9-46c7-90de-ddfb8131350a" providerId="AD" clId="Web-{D7427082-AE2B-6EA9-A25B-BC5D4673F81E}" dt="2023-04-05T10:22:42.699" v="2" actId="20577"/>
          <ac:spMkLst>
            <pc:docMk/>
            <pc:sldMk cId="3450557956" sldId="257"/>
            <ac:spMk id="3" creationId="{47A817A1-5C39-F455-9D99-2051BE68C473}"/>
          </ac:spMkLst>
        </pc:spChg>
      </pc:sldChg>
      <pc:sldChg chg="modSp">
        <pc:chgData name="Fiona Barclay" userId="S::fb10@stir.ac.uk::1a9de9fe-3dd9-46c7-90de-ddfb8131350a" providerId="AD" clId="Web-{D7427082-AE2B-6EA9-A25B-BC5D4673F81E}" dt="2023-04-05T10:34:03.777" v="5" actId="20577"/>
        <pc:sldMkLst>
          <pc:docMk/>
          <pc:sldMk cId="2895064684" sldId="264"/>
        </pc:sldMkLst>
        <pc:spChg chg="mod">
          <ac:chgData name="Fiona Barclay" userId="S::fb10@stir.ac.uk::1a9de9fe-3dd9-46c7-90de-ddfb8131350a" providerId="AD" clId="Web-{D7427082-AE2B-6EA9-A25B-BC5D4673F81E}" dt="2023-04-05T10:34:03.777" v="5" actId="20577"/>
          <ac:spMkLst>
            <pc:docMk/>
            <pc:sldMk cId="2895064684" sldId="264"/>
            <ac:spMk id="3" creationId="{47A817A1-5C39-F455-9D99-2051BE68C473}"/>
          </ac:spMkLst>
        </pc:spChg>
      </pc:sldChg>
      <pc:sldChg chg="modSp">
        <pc:chgData name="Fiona Barclay" userId="S::fb10@stir.ac.uk::1a9de9fe-3dd9-46c7-90de-ddfb8131350a" providerId="AD" clId="Web-{D7427082-AE2B-6EA9-A25B-BC5D4673F81E}" dt="2023-04-05T10:34:13.043" v="7" actId="20577"/>
        <pc:sldMkLst>
          <pc:docMk/>
          <pc:sldMk cId="2371856732" sldId="265"/>
        </pc:sldMkLst>
        <pc:spChg chg="mod">
          <ac:chgData name="Fiona Barclay" userId="S::fb10@stir.ac.uk::1a9de9fe-3dd9-46c7-90de-ddfb8131350a" providerId="AD" clId="Web-{D7427082-AE2B-6EA9-A25B-BC5D4673F81E}" dt="2023-04-05T10:34:13.043" v="7" actId="20577"/>
          <ac:spMkLst>
            <pc:docMk/>
            <pc:sldMk cId="2371856732" sldId="265"/>
            <ac:spMk id="3" creationId="{47A817A1-5C39-F455-9D99-2051BE68C473}"/>
          </ac:spMkLst>
        </pc:spChg>
      </pc:sldChg>
      <pc:sldChg chg="modSp">
        <pc:chgData name="Fiona Barclay" userId="S::fb10@stir.ac.uk::1a9de9fe-3dd9-46c7-90de-ddfb8131350a" providerId="AD" clId="Web-{D7427082-AE2B-6EA9-A25B-BC5D4673F81E}" dt="2023-04-05T10:33:50.668" v="3" actId="14100"/>
        <pc:sldMkLst>
          <pc:docMk/>
          <pc:sldMk cId="1266577061" sldId="294"/>
        </pc:sldMkLst>
        <pc:spChg chg="mod">
          <ac:chgData name="Fiona Barclay" userId="S::fb10@stir.ac.uk::1a9de9fe-3dd9-46c7-90de-ddfb8131350a" providerId="AD" clId="Web-{D7427082-AE2B-6EA9-A25B-BC5D4673F81E}" dt="2023-04-05T10:33:50.668" v="3" actId="14100"/>
          <ac:spMkLst>
            <pc:docMk/>
            <pc:sldMk cId="1266577061" sldId="294"/>
            <ac:spMk id="3" creationId="{47A817A1-5C39-F455-9D99-2051BE68C473}"/>
          </ac:spMkLst>
        </pc:spChg>
      </pc:sldChg>
      <pc:sldChg chg="modSp">
        <pc:chgData name="Fiona Barclay" userId="S::fb10@stir.ac.uk::1a9de9fe-3dd9-46c7-90de-ddfb8131350a" providerId="AD" clId="Web-{D7427082-AE2B-6EA9-A25B-BC5D4673F81E}" dt="2023-04-05T10:34:50.388" v="45" actId="20577"/>
        <pc:sldMkLst>
          <pc:docMk/>
          <pc:sldMk cId="2075818538" sldId="336"/>
        </pc:sldMkLst>
        <pc:spChg chg="mod">
          <ac:chgData name="Fiona Barclay" userId="S::fb10@stir.ac.uk::1a9de9fe-3dd9-46c7-90de-ddfb8131350a" providerId="AD" clId="Web-{D7427082-AE2B-6EA9-A25B-BC5D4673F81E}" dt="2023-04-05T10:34:50.388" v="45" actId="20577"/>
          <ac:spMkLst>
            <pc:docMk/>
            <pc:sldMk cId="2075818538" sldId="336"/>
            <ac:spMk id="3" creationId="{47A817A1-5C39-F455-9D99-2051BE68C473}"/>
          </ac:spMkLst>
        </pc:spChg>
      </pc:sldChg>
      <pc:sldChg chg="modSp">
        <pc:chgData name="Fiona Barclay" userId="S::fb10@stir.ac.uk::1a9de9fe-3dd9-46c7-90de-ddfb8131350a" providerId="AD" clId="Web-{D7427082-AE2B-6EA9-A25B-BC5D4673F81E}" dt="2023-04-05T10:22:29.246" v="0" actId="20577"/>
        <pc:sldMkLst>
          <pc:docMk/>
          <pc:sldMk cId="3125497437" sldId="337"/>
        </pc:sldMkLst>
        <pc:spChg chg="mod">
          <ac:chgData name="Fiona Barclay" userId="S::fb10@stir.ac.uk::1a9de9fe-3dd9-46c7-90de-ddfb8131350a" providerId="AD" clId="Web-{D7427082-AE2B-6EA9-A25B-BC5D4673F81E}" dt="2023-04-05T10:22:29.246" v="0" actId="20577"/>
          <ac:spMkLst>
            <pc:docMk/>
            <pc:sldMk cId="3125497437" sldId="337"/>
            <ac:spMk id="3" creationId="{49254B6D-7BEF-7EC4-1C18-F3D511DB4A73}"/>
          </ac:spMkLst>
        </pc:spChg>
      </pc:sldChg>
      <pc:sldChg chg="modSp">
        <pc:chgData name="Fiona Barclay" userId="S::fb10@stir.ac.uk::1a9de9fe-3dd9-46c7-90de-ddfb8131350a" providerId="AD" clId="Web-{D7427082-AE2B-6EA9-A25B-BC5D4673F81E}" dt="2023-04-05T10:35:01.185" v="46" actId="20577"/>
        <pc:sldMkLst>
          <pc:docMk/>
          <pc:sldMk cId="3842708292" sldId="338"/>
        </pc:sldMkLst>
        <pc:spChg chg="mod">
          <ac:chgData name="Fiona Barclay" userId="S::fb10@stir.ac.uk::1a9de9fe-3dd9-46c7-90de-ddfb8131350a" providerId="AD" clId="Web-{D7427082-AE2B-6EA9-A25B-BC5D4673F81E}" dt="2023-04-05T10:35:01.185" v="46" actId="20577"/>
          <ac:spMkLst>
            <pc:docMk/>
            <pc:sldMk cId="3842708292" sldId="338"/>
            <ac:spMk id="3" creationId="{15881EE7-FC7E-27FD-6267-A7820BEA5FE9}"/>
          </ac:spMkLst>
        </pc:spChg>
      </pc:sldChg>
    </pc:docChg>
  </pc:docChgLst>
  <pc:docChgLst>
    <pc:chgData name="Fiona Barclay" userId="S::fb10@stir.ac.uk::1a9de9fe-3dd9-46c7-90de-ddfb8131350a" providerId="AD" clId="Web-{3FD1F6CC-7C76-8A87-C658-D9A3FAC302E0}"/>
    <pc:docChg chg="modSld">
      <pc:chgData name="Fiona Barclay" userId="S::fb10@stir.ac.uk::1a9de9fe-3dd9-46c7-90de-ddfb8131350a" providerId="AD" clId="Web-{3FD1F6CC-7C76-8A87-C658-D9A3FAC302E0}" dt="2023-04-18T11:38:34.903" v="62" actId="20577"/>
      <pc:docMkLst>
        <pc:docMk/>
      </pc:docMkLst>
      <pc:sldChg chg="modSp">
        <pc:chgData name="Fiona Barclay" userId="S::fb10@stir.ac.uk::1a9de9fe-3dd9-46c7-90de-ddfb8131350a" providerId="AD" clId="Web-{3FD1F6CC-7C76-8A87-C658-D9A3FAC302E0}" dt="2023-04-18T11:38:34.903" v="62" actId="20577"/>
        <pc:sldMkLst>
          <pc:docMk/>
          <pc:sldMk cId="3842708292" sldId="338"/>
        </pc:sldMkLst>
        <pc:spChg chg="mod">
          <ac:chgData name="Fiona Barclay" userId="S::fb10@stir.ac.uk::1a9de9fe-3dd9-46c7-90de-ddfb8131350a" providerId="AD" clId="Web-{3FD1F6CC-7C76-8A87-C658-D9A3FAC302E0}" dt="2023-04-18T11:38:34.903" v="62" actId="20577"/>
          <ac:spMkLst>
            <pc:docMk/>
            <pc:sldMk cId="3842708292" sldId="338"/>
            <ac:spMk id="3" creationId="{15881EE7-FC7E-27FD-6267-A7820BEA5FE9}"/>
          </ac:spMkLst>
        </pc:spChg>
      </pc:sldChg>
    </pc:docChg>
  </pc:docChgLst>
  <pc:docChgLst>
    <pc:chgData name="Fiona Barclay" userId="S::fb10@stir.ac.uk::1a9de9fe-3dd9-46c7-90de-ddfb8131350a" providerId="AD" clId="Web-{5F60DA53-C464-71D1-5685-F3B0CD5928CD}"/>
    <pc:docChg chg="modSld">
      <pc:chgData name="Fiona Barclay" userId="S::fb10@stir.ac.uk::1a9de9fe-3dd9-46c7-90de-ddfb8131350a" providerId="AD" clId="Web-{5F60DA53-C464-71D1-5685-F3B0CD5928CD}" dt="2023-04-06T21:48:36.650" v="0" actId="20577"/>
      <pc:docMkLst>
        <pc:docMk/>
      </pc:docMkLst>
      <pc:sldChg chg="modSp">
        <pc:chgData name="Fiona Barclay" userId="S::fb10@stir.ac.uk::1a9de9fe-3dd9-46c7-90de-ddfb8131350a" providerId="AD" clId="Web-{5F60DA53-C464-71D1-5685-F3B0CD5928CD}" dt="2023-04-06T21:48:36.650" v="0" actId="20577"/>
        <pc:sldMkLst>
          <pc:docMk/>
          <pc:sldMk cId="2895064684" sldId="264"/>
        </pc:sldMkLst>
        <pc:spChg chg="mod">
          <ac:chgData name="Fiona Barclay" userId="S::fb10@stir.ac.uk::1a9de9fe-3dd9-46c7-90de-ddfb8131350a" providerId="AD" clId="Web-{5F60DA53-C464-71D1-5685-F3B0CD5928CD}" dt="2023-04-06T21:48:36.650" v="0" actId="20577"/>
          <ac:spMkLst>
            <pc:docMk/>
            <pc:sldMk cId="2895064684" sldId="264"/>
            <ac:spMk id="3" creationId="{47A817A1-5C39-F455-9D99-2051BE68C47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5646D-45AE-FE4E-8D4D-17958BBE338B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16DCF-B4C6-F147-827B-20A443F63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562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Tuesday, April 18,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64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Tuesday, April 18,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048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Tuesday, April 18,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726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488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Tuesday, April 18,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045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Tuesday, April 18,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30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Tuesday, April 18, 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607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Tuesday, April 18,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939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Tuesday, April 18,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53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Tuesday, April 18,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219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Tuesday, April 18,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858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Tuesday, April 18, 2023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494978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8" r:id="rId6"/>
    <p:sldLayoutId id="2147483743" r:id="rId7"/>
    <p:sldLayoutId id="2147483744" r:id="rId8"/>
    <p:sldLayoutId id="2147483745" r:id="rId9"/>
    <p:sldLayoutId id="2147483747" r:id="rId10"/>
    <p:sldLayoutId id="2147483746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1F515644-94F0-8A06-D2A8-B0619B031E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22" r="-2" b="25789"/>
          <a:stretch/>
        </p:blipFill>
        <p:spPr>
          <a:xfrm>
            <a:off x="6096010" y="10"/>
            <a:ext cx="6095999" cy="6857990"/>
          </a:xfrm>
          <a:custGeom>
            <a:avLst/>
            <a:gdLst/>
            <a:ahLst/>
            <a:cxnLst/>
            <a:rect l="l" t="t" r="r" b="b"/>
            <a:pathLst>
              <a:path w="6095999" h="6858000">
                <a:moveTo>
                  <a:pt x="0" y="0"/>
                </a:moveTo>
                <a:lnTo>
                  <a:pt x="6095999" y="0"/>
                </a:lnTo>
                <a:lnTo>
                  <a:pt x="6095999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4220980" y="6857999"/>
                </a:lnTo>
                <a:lnTo>
                  <a:pt x="4213164" y="6851010"/>
                </a:lnTo>
                <a:cubicBezTo>
                  <a:pt x="4181666" y="6825777"/>
                  <a:pt x="4066661" y="6744343"/>
                  <a:pt x="4062999" y="6737842"/>
                </a:cubicBezTo>
                <a:cubicBezTo>
                  <a:pt x="4024279" y="6693220"/>
                  <a:pt x="4060463" y="6731339"/>
                  <a:pt x="3994350" y="6686435"/>
                </a:cubicBezTo>
                <a:cubicBezTo>
                  <a:pt x="3947033" y="6670674"/>
                  <a:pt x="3899856" y="6566625"/>
                  <a:pt x="3859426" y="6512643"/>
                </a:cubicBezTo>
                <a:cubicBezTo>
                  <a:pt x="3843619" y="6494605"/>
                  <a:pt x="3819111" y="6476220"/>
                  <a:pt x="3795266" y="6469055"/>
                </a:cubicBezTo>
                <a:cubicBezTo>
                  <a:pt x="3772240" y="6479507"/>
                  <a:pt x="3769424" y="6446115"/>
                  <a:pt x="3752228" y="6440526"/>
                </a:cubicBezTo>
                <a:cubicBezTo>
                  <a:pt x="3742060" y="6447641"/>
                  <a:pt x="3719048" y="6424775"/>
                  <a:pt x="3716355" y="6414007"/>
                </a:cubicBezTo>
                <a:cubicBezTo>
                  <a:pt x="3729286" y="6392352"/>
                  <a:pt x="3629924" y="6387100"/>
                  <a:pt x="3629916" y="6370687"/>
                </a:cubicBezTo>
                <a:cubicBezTo>
                  <a:pt x="3600280" y="6362353"/>
                  <a:pt x="3495200" y="6368444"/>
                  <a:pt x="3479034" y="6339494"/>
                </a:cubicBezTo>
                <a:cubicBezTo>
                  <a:pt x="3420435" y="6317314"/>
                  <a:pt x="3345614" y="6290932"/>
                  <a:pt x="3319627" y="6285893"/>
                </a:cubicBezTo>
                <a:cubicBezTo>
                  <a:pt x="3282294" y="6327705"/>
                  <a:pt x="3185936" y="6185255"/>
                  <a:pt x="3075494" y="6164273"/>
                </a:cubicBezTo>
                <a:cubicBezTo>
                  <a:pt x="3059427" y="6166243"/>
                  <a:pt x="3051440" y="6164859"/>
                  <a:pt x="3050019" y="6153683"/>
                </a:cubicBezTo>
                <a:cubicBezTo>
                  <a:pt x="3016030" y="6146243"/>
                  <a:pt x="2991340" y="6114870"/>
                  <a:pt x="2963636" y="6123708"/>
                </a:cubicBezTo>
                <a:cubicBezTo>
                  <a:pt x="2928425" y="6105855"/>
                  <a:pt x="2947049" y="6092097"/>
                  <a:pt x="2914912" y="6078439"/>
                </a:cubicBezTo>
                <a:lnTo>
                  <a:pt x="2770812" y="6041758"/>
                </a:lnTo>
                <a:cubicBezTo>
                  <a:pt x="2750466" y="6034724"/>
                  <a:pt x="2729222" y="6014032"/>
                  <a:pt x="2708585" y="6007728"/>
                </a:cubicBezTo>
                <a:lnTo>
                  <a:pt x="2687072" y="6003931"/>
                </a:lnTo>
                <a:lnTo>
                  <a:pt x="2674457" y="5991515"/>
                </a:lnTo>
                <a:cubicBezTo>
                  <a:pt x="2668773" y="5988707"/>
                  <a:pt x="2661696" y="5988167"/>
                  <a:pt x="2652298" y="5991525"/>
                </a:cubicBezTo>
                <a:cubicBezTo>
                  <a:pt x="2634345" y="5986939"/>
                  <a:pt x="2583809" y="5969299"/>
                  <a:pt x="2566743" y="5963996"/>
                </a:cubicBezTo>
                <a:lnTo>
                  <a:pt x="2549903" y="5959709"/>
                </a:lnTo>
                <a:lnTo>
                  <a:pt x="2542177" y="5951723"/>
                </a:lnTo>
                <a:cubicBezTo>
                  <a:pt x="2529898" y="5945994"/>
                  <a:pt x="2498812" y="5935402"/>
                  <a:pt x="2476225" y="5925338"/>
                </a:cubicBezTo>
                <a:cubicBezTo>
                  <a:pt x="2457810" y="5911056"/>
                  <a:pt x="2433846" y="5899348"/>
                  <a:pt x="2406656" y="5891344"/>
                </a:cubicBezTo>
                <a:cubicBezTo>
                  <a:pt x="2400991" y="5896275"/>
                  <a:pt x="2393612" y="5885783"/>
                  <a:pt x="2389160" y="5883030"/>
                </a:cubicBezTo>
                <a:cubicBezTo>
                  <a:pt x="2387458" y="5886701"/>
                  <a:pt x="2375233" y="5885881"/>
                  <a:pt x="2372540" y="5881920"/>
                </a:cubicBezTo>
                <a:cubicBezTo>
                  <a:pt x="2293168" y="5849488"/>
                  <a:pt x="2325743" y="5894734"/>
                  <a:pt x="2283811" y="5862541"/>
                </a:cubicBezTo>
                <a:cubicBezTo>
                  <a:pt x="2275730" y="5859531"/>
                  <a:pt x="2268484" y="5859925"/>
                  <a:pt x="2261759" y="5861764"/>
                </a:cubicBezTo>
                <a:lnTo>
                  <a:pt x="2219265" y="5849327"/>
                </a:lnTo>
                <a:cubicBezTo>
                  <a:pt x="2203078" y="5842651"/>
                  <a:pt x="2185672" y="5837119"/>
                  <a:pt x="2167456" y="5832891"/>
                </a:cubicBezTo>
                <a:cubicBezTo>
                  <a:pt x="2161387" y="5839963"/>
                  <a:pt x="2149583" y="5826532"/>
                  <a:pt x="2143288" y="5823218"/>
                </a:cubicBezTo>
                <a:cubicBezTo>
                  <a:pt x="2141966" y="5828274"/>
                  <a:pt x="2126227" y="5828196"/>
                  <a:pt x="2121889" y="5823116"/>
                </a:cubicBezTo>
                <a:cubicBezTo>
                  <a:pt x="2013448" y="5786297"/>
                  <a:pt x="2065303" y="5844161"/>
                  <a:pt x="2004548" y="5804552"/>
                </a:cubicBezTo>
                <a:cubicBezTo>
                  <a:pt x="1993575" y="5801194"/>
                  <a:pt x="1984449" y="5802325"/>
                  <a:pt x="1976317" y="5805346"/>
                </a:cubicBezTo>
                <a:lnTo>
                  <a:pt x="1960968" y="5813703"/>
                </a:lnTo>
                <a:lnTo>
                  <a:pt x="1951886" y="5808313"/>
                </a:lnTo>
                <a:cubicBezTo>
                  <a:pt x="1914205" y="5801767"/>
                  <a:pt x="1900427" y="5810657"/>
                  <a:pt x="1881129" y="5796205"/>
                </a:cubicBezTo>
                <a:cubicBezTo>
                  <a:pt x="1847467" y="5788576"/>
                  <a:pt x="1808824" y="5783942"/>
                  <a:pt x="1778393" y="5776687"/>
                </a:cubicBezTo>
                <a:cubicBezTo>
                  <a:pt x="1764338" y="5756704"/>
                  <a:pt x="1721542" y="5761928"/>
                  <a:pt x="1698544" y="5752677"/>
                </a:cubicBezTo>
                <a:cubicBezTo>
                  <a:pt x="1688689" y="5744367"/>
                  <a:pt x="1680710" y="5741898"/>
                  <a:pt x="1667763" y="5746936"/>
                </a:cubicBezTo>
                <a:cubicBezTo>
                  <a:pt x="1622782" y="5706970"/>
                  <a:pt x="1636232" y="5740258"/>
                  <a:pt x="1589890" y="5720079"/>
                </a:cubicBezTo>
                <a:cubicBezTo>
                  <a:pt x="1550522" y="5700408"/>
                  <a:pt x="1504390" y="5684235"/>
                  <a:pt x="1470745" y="5647268"/>
                </a:cubicBezTo>
                <a:cubicBezTo>
                  <a:pt x="1465307" y="5637473"/>
                  <a:pt x="1447590" y="5631171"/>
                  <a:pt x="1431171" y="5633192"/>
                </a:cubicBezTo>
                <a:cubicBezTo>
                  <a:pt x="1428344" y="5633540"/>
                  <a:pt x="1425665" y="5634127"/>
                  <a:pt x="1423215" y="5634934"/>
                </a:cubicBezTo>
                <a:cubicBezTo>
                  <a:pt x="1404063" y="5609561"/>
                  <a:pt x="1384477" y="5616951"/>
                  <a:pt x="1377158" y="5600720"/>
                </a:cubicBezTo>
                <a:cubicBezTo>
                  <a:pt x="1337416" y="5587406"/>
                  <a:pt x="1299119" y="5594952"/>
                  <a:pt x="1292001" y="5580595"/>
                </a:cubicBezTo>
                <a:cubicBezTo>
                  <a:pt x="1270404" y="5577445"/>
                  <a:pt x="1236263" y="5586393"/>
                  <a:pt x="1224877" y="5570207"/>
                </a:cubicBezTo>
                <a:cubicBezTo>
                  <a:pt x="1218892" y="5580643"/>
                  <a:pt x="1203320" y="5557444"/>
                  <a:pt x="1188481" y="5562311"/>
                </a:cubicBezTo>
                <a:cubicBezTo>
                  <a:pt x="1177571" y="5566931"/>
                  <a:pt x="1170302" y="5560971"/>
                  <a:pt x="1160620" y="5558862"/>
                </a:cubicBezTo>
                <a:cubicBezTo>
                  <a:pt x="1146504" y="5561577"/>
                  <a:pt x="1106544" y="5545833"/>
                  <a:pt x="1097113" y="5537725"/>
                </a:cubicBezTo>
                <a:cubicBezTo>
                  <a:pt x="1076260" y="5511528"/>
                  <a:pt x="1012618" y="5517876"/>
                  <a:pt x="994944" y="5497522"/>
                </a:cubicBezTo>
                <a:cubicBezTo>
                  <a:pt x="987638" y="5493756"/>
                  <a:pt x="980141" y="5491480"/>
                  <a:pt x="972567" y="5490138"/>
                </a:cubicBezTo>
                <a:lnTo>
                  <a:pt x="927036" y="5488921"/>
                </a:lnTo>
                <a:lnTo>
                  <a:pt x="905198" y="5488488"/>
                </a:lnTo>
                <a:cubicBezTo>
                  <a:pt x="920127" y="5466532"/>
                  <a:pt x="847550" y="5479119"/>
                  <a:pt x="871473" y="5463326"/>
                </a:cubicBezTo>
                <a:cubicBezTo>
                  <a:pt x="835241" y="5455796"/>
                  <a:pt x="824844" y="5441869"/>
                  <a:pt x="787335" y="5431076"/>
                </a:cubicBezTo>
                <a:lnTo>
                  <a:pt x="646418" y="5398569"/>
                </a:lnTo>
                <a:cubicBezTo>
                  <a:pt x="594533" y="5378172"/>
                  <a:pt x="569175" y="5376706"/>
                  <a:pt x="522316" y="5365133"/>
                </a:cubicBezTo>
                <a:cubicBezTo>
                  <a:pt x="485699" y="5316148"/>
                  <a:pt x="451396" y="5327743"/>
                  <a:pt x="425051" y="5295085"/>
                </a:cubicBezTo>
                <a:cubicBezTo>
                  <a:pt x="373115" y="5280721"/>
                  <a:pt x="376598" y="5265782"/>
                  <a:pt x="318461" y="5265657"/>
                </a:cubicBezTo>
                <a:lnTo>
                  <a:pt x="266536" y="5232252"/>
                </a:lnTo>
                <a:cubicBezTo>
                  <a:pt x="254867" y="5225616"/>
                  <a:pt x="251642" y="5227516"/>
                  <a:pt x="248444" y="5225838"/>
                </a:cubicBezTo>
                <a:lnTo>
                  <a:pt x="247345" y="5222181"/>
                </a:lnTo>
                <a:lnTo>
                  <a:pt x="237345" y="5217023"/>
                </a:lnTo>
                <a:lnTo>
                  <a:pt x="219603" y="5204977"/>
                </a:lnTo>
                <a:lnTo>
                  <a:pt x="214443" y="5204489"/>
                </a:lnTo>
                <a:lnTo>
                  <a:pt x="184816" y="5189073"/>
                </a:lnTo>
                <a:lnTo>
                  <a:pt x="183534" y="5189699"/>
                </a:lnTo>
                <a:cubicBezTo>
                  <a:pt x="179981" y="5190754"/>
                  <a:pt x="176085" y="5190869"/>
                  <a:pt x="171363" y="5189023"/>
                </a:cubicBezTo>
                <a:cubicBezTo>
                  <a:pt x="165797" y="5204157"/>
                  <a:pt x="163531" y="5192594"/>
                  <a:pt x="150096" y="5185813"/>
                </a:cubicBezTo>
                <a:lnTo>
                  <a:pt x="59253" y="5172817"/>
                </a:lnTo>
                <a:lnTo>
                  <a:pt x="52526" y="5170052"/>
                </a:lnTo>
                <a:lnTo>
                  <a:pt x="52188" y="5170183"/>
                </a:lnTo>
                <a:cubicBezTo>
                  <a:pt x="50293" y="5169980"/>
                  <a:pt x="47917" y="5169219"/>
                  <a:pt x="44687" y="5167637"/>
                </a:cubicBezTo>
                <a:lnTo>
                  <a:pt x="40261" y="5165012"/>
                </a:lnTo>
                <a:lnTo>
                  <a:pt x="27209" y="5159648"/>
                </a:lnTo>
                <a:lnTo>
                  <a:pt x="21368" y="5159036"/>
                </a:lnTo>
                <a:lnTo>
                  <a:pt x="0" y="515885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49685F-3F3D-D4F6-2681-6BE6722808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663" y="5632316"/>
            <a:ext cx="3460749" cy="752217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4400" b="1" dirty="0">
                <a:solidFill>
                  <a:schemeClr val="tx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Session </a:t>
            </a:r>
            <a:r>
              <a:rPr lang="en-US" sz="7300" b="1" dirty="0">
                <a:solidFill>
                  <a:schemeClr val="tx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4</a:t>
            </a:r>
            <a:endParaRPr lang="en-US" sz="4400" b="1" dirty="0">
              <a:solidFill>
                <a:schemeClr val="tx2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Picture 3" descr="A white sign with black text&#10;&#10;Description automatically generated with low confidence">
            <a:extLst>
              <a:ext uri="{FF2B5EF4-FFF2-40B4-BE49-F238E27FC236}">
                <a16:creationId xmlns:a16="http://schemas.microsoft.com/office/drawing/2014/main" id="{EDDCA921-56D3-EC6E-192B-9DD552043E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88" t="9296" r="85" b="7293"/>
          <a:stretch/>
        </p:blipFill>
        <p:spPr>
          <a:xfrm>
            <a:off x="-5388" y="10"/>
            <a:ext cx="6169518" cy="5158840"/>
          </a:xfrm>
          <a:custGeom>
            <a:avLst/>
            <a:gdLst/>
            <a:ahLst/>
            <a:cxnLst/>
            <a:rect l="l" t="t" r="r" b="b"/>
            <a:pathLst>
              <a:path w="6096000" h="5158850">
                <a:moveTo>
                  <a:pt x="0" y="0"/>
                </a:moveTo>
                <a:lnTo>
                  <a:pt x="6096000" y="0"/>
                </a:lnTo>
                <a:lnTo>
                  <a:pt x="6096000" y="5158850"/>
                </a:lnTo>
                <a:lnTo>
                  <a:pt x="5957305" y="5157644"/>
                </a:lnTo>
                <a:cubicBezTo>
                  <a:pt x="5920540" y="5151975"/>
                  <a:pt x="5887096" y="5153588"/>
                  <a:pt x="5857259" y="5143603"/>
                </a:cubicBezTo>
                <a:cubicBezTo>
                  <a:pt x="5843335" y="5146861"/>
                  <a:pt x="5830921" y="5147051"/>
                  <a:pt x="5821375" y="5137142"/>
                </a:cubicBezTo>
                <a:cubicBezTo>
                  <a:pt x="5786501" y="5134144"/>
                  <a:pt x="5775399" y="5144200"/>
                  <a:pt x="5755916" y="5131695"/>
                </a:cubicBezTo>
                <a:cubicBezTo>
                  <a:pt x="5732132" y="5146996"/>
                  <a:pt x="5732735" y="5139753"/>
                  <a:pt x="5725007" y="5132964"/>
                </a:cubicBezTo>
                <a:lnTo>
                  <a:pt x="5723810" y="5132374"/>
                </a:lnTo>
                <a:lnTo>
                  <a:pt x="5720531" y="5134578"/>
                </a:lnTo>
                <a:lnTo>
                  <a:pt x="5714795" y="5134902"/>
                </a:lnTo>
                <a:lnTo>
                  <a:pt x="5700142" y="5131655"/>
                </a:lnTo>
                <a:lnTo>
                  <a:pt x="5694799" y="5129754"/>
                </a:lnTo>
                <a:cubicBezTo>
                  <a:pt x="5691058" y="5128696"/>
                  <a:pt x="5688491" y="5128320"/>
                  <a:pt x="5686627" y="5128420"/>
                </a:cubicBezTo>
                <a:lnTo>
                  <a:pt x="5686371" y="5128603"/>
                </a:lnTo>
                <a:lnTo>
                  <a:pt x="5678819" y="5126929"/>
                </a:lnTo>
                <a:cubicBezTo>
                  <a:pt x="5666199" y="5123608"/>
                  <a:pt x="5654035" y="5119908"/>
                  <a:pt x="5642547" y="5116000"/>
                </a:cubicBezTo>
                <a:cubicBezTo>
                  <a:pt x="5629445" y="5126457"/>
                  <a:pt x="5588783" y="5104807"/>
                  <a:pt x="5587979" y="5128480"/>
                </a:cubicBezTo>
                <a:cubicBezTo>
                  <a:pt x="5572317" y="5123886"/>
                  <a:pt x="5564904" y="5112774"/>
                  <a:pt x="5566635" y="5128675"/>
                </a:cubicBezTo>
                <a:cubicBezTo>
                  <a:pt x="5561375" y="5127594"/>
                  <a:pt x="5557787" y="5128327"/>
                  <a:pt x="5554953" y="5129937"/>
                </a:cubicBezTo>
                <a:lnTo>
                  <a:pt x="5554039" y="5130763"/>
                </a:lnTo>
                <a:lnTo>
                  <a:pt x="5514254" y="5120517"/>
                </a:lnTo>
                <a:lnTo>
                  <a:pt x="5492156" y="5111382"/>
                </a:lnTo>
                <a:lnTo>
                  <a:pt x="5480446" y="5107855"/>
                </a:lnTo>
                <a:lnTo>
                  <a:pt x="5477744" y="5104402"/>
                </a:lnTo>
                <a:cubicBezTo>
                  <a:pt x="5474490" y="5102038"/>
                  <a:pt x="5469391" y="5100405"/>
                  <a:pt x="5460150" y="5100442"/>
                </a:cubicBezTo>
                <a:lnTo>
                  <a:pt x="5457901" y="5100914"/>
                </a:lnTo>
                <a:lnTo>
                  <a:pt x="5444243" y="5094201"/>
                </a:lnTo>
                <a:cubicBezTo>
                  <a:pt x="5439994" y="5091441"/>
                  <a:pt x="5436419" y="5088231"/>
                  <a:pt x="5433825" y="5084410"/>
                </a:cubicBezTo>
                <a:cubicBezTo>
                  <a:pt x="5379443" y="5093528"/>
                  <a:pt x="5336110" y="5069767"/>
                  <a:pt x="5280996" y="5063773"/>
                </a:cubicBezTo>
                <a:cubicBezTo>
                  <a:pt x="5250806" y="5055129"/>
                  <a:pt x="5168599" y="5059471"/>
                  <a:pt x="5161582" y="5030966"/>
                </a:cubicBezTo>
                <a:cubicBezTo>
                  <a:pt x="5121870" y="5022662"/>
                  <a:pt x="5095637" y="5020496"/>
                  <a:pt x="5042717" y="5013952"/>
                </a:cubicBezTo>
                <a:cubicBezTo>
                  <a:pt x="4991136" y="4983679"/>
                  <a:pt x="4902283" y="4990567"/>
                  <a:pt x="4840514" y="4970468"/>
                </a:cubicBezTo>
                <a:cubicBezTo>
                  <a:pt x="4799904" y="4987615"/>
                  <a:pt x="4824087" y="4969531"/>
                  <a:pt x="4786778" y="4967817"/>
                </a:cubicBezTo>
                <a:cubicBezTo>
                  <a:pt x="4801901" y="4948343"/>
                  <a:pt x="4739845" y="4972374"/>
                  <a:pt x="4743741" y="4948216"/>
                </a:cubicBezTo>
                <a:cubicBezTo>
                  <a:pt x="4736829" y="4948670"/>
                  <a:pt x="4730010" y="4949869"/>
                  <a:pt x="4723136" y="4951257"/>
                </a:cubicBezTo>
                <a:lnTo>
                  <a:pt x="4719535" y="4951970"/>
                </a:lnTo>
                <a:lnTo>
                  <a:pt x="4706143" y="4950704"/>
                </a:lnTo>
                <a:lnTo>
                  <a:pt x="4701098" y="4955500"/>
                </a:lnTo>
                <a:lnTo>
                  <a:pt x="4680034" y="4957289"/>
                </a:lnTo>
                <a:cubicBezTo>
                  <a:pt x="4672339" y="4957161"/>
                  <a:pt x="4664292" y="4956094"/>
                  <a:pt x="4655741" y="4953520"/>
                </a:cubicBezTo>
                <a:cubicBezTo>
                  <a:pt x="4636359" y="4940479"/>
                  <a:pt x="4599701" y="4946454"/>
                  <a:pt x="4569298" y="4940691"/>
                </a:cubicBezTo>
                <a:lnTo>
                  <a:pt x="4555978" y="4935439"/>
                </a:lnTo>
                <a:lnTo>
                  <a:pt x="4508950" y="4932725"/>
                </a:lnTo>
                <a:cubicBezTo>
                  <a:pt x="4495669" y="4931511"/>
                  <a:pt x="4482007" y="4929765"/>
                  <a:pt x="4467838" y="4927057"/>
                </a:cubicBezTo>
                <a:lnTo>
                  <a:pt x="4441949" y="4920349"/>
                </a:lnTo>
                <a:lnTo>
                  <a:pt x="4394719" y="4912853"/>
                </a:lnTo>
                <a:lnTo>
                  <a:pt x="4356810" y="4916186"/>
                </a:lnTo>
                <a:lnTo>
                  <a:pt x="4222145" y="4920166"/>
                </a:lnTo>
                <a:cubicBezTo>
                  <a:pt x="4202488" y="4924963"/>
                  <a:pt x="4184742" y="4944595"/>
                  <a:pt x="4160481" y="4934555"/>
                </a:cubicBezTo>
                <a:cubicBezTo>
                  <a:pt x="4165854" y="4945670"/>
                  <a:pt x="4131661" y="4931019"/>
                  <a:pt x="4124879" y="4940397"/>
                </a:cubicBezTo>
                <a:cubicBezTo>
                  <a:pt x="4120895" y="4948198"/>
                  <a:pt x="4109593" y="4945570"/>
                  <a:pt x="4100114" y="4947117"/>
                </a:cubicBezTo>
                <a:cubicBezTo>
                  <a:pt x="4091835" y="4954382"/>
                  <a:pt x="4045978" y="4954676"/>
                  <a:pt x="4030957" y="4950944"/>
                </a:cubicBezTo>
                <a:cubicBezTo>
                  <a:pt x="3989825" y="4935537"/>
                  <a:pt x="3946860" y="4963196"/>
                  <a:pt x="3913764" y="4951738"/>
                </a:cubicBezTo>
                <a:cubicBezTo>
                  <a:pt x="3904534" y="4951024"/>
                  <a:pt x="3896577" y="4951663"/>
                  <a:pt x="3889457" y="4953140"/>
                </a:cubicBezTo>
                <a:lnTo>
                  <a:pt x="3871115" y="4959252"/>
                </a:lnTo>
                <a:lnTo>
                  <a:pt x="3869086" y="4964946"/>
                </a:lnTo>
                <a:lnTo>
                  <a:pt x="3856124" y="4966504"/>
                </a:lnTo>
                <a:lnTo>
                  <a:pt x="3835967" y="4975175"/>
                </a:lnTo>
                <a:cubicBezTo>
                  <a:pt x="3826465" y="4950975"/>
                  <a:pt x="3782586" y="4987146"/>
                  <a:pt x="3785910" y="4965148"/>
                </a:cubicBezTo>
                <a:cubicBezTo>
                  <a:pt x="3750785" y="4971249"/>
                  <a:pt x="3699033" y="4952693"/>
                  <a:pt x="3671085" y="4977741"/>
                </a:cubicBezTo>
                <a:cubicBezTo>
                  <a:pt x="3621255" y="4982620"/>
                  <a:pt x="3562637" y="4994206"/>
                  <a:pt x="3486928" y="4994420"/>
                </a:cubicBezTo>
                <a:cubicBezTo>
                  <a:pt x="3446030" y="4994640"/>
                  <a:pt x="3343460" y="4976299"/>
                  <a:pt x="3280956" y="4975036"/>
                </a:cubicBezTo>
                <a:cubicBezTo>
                  <a:pt x="3227193" y="4980695"/>
                  <a:pt x="3256481" y="4973778"/>
                  <a:pt x="3211563" y="4993919"/>
                </a:cubicBezTo>
                <a:cubicBezTo>
                  <a:pt x="3207119" y="4990757"/>
                  <a:pt x="3170070" y="4988394"/>
                  <a:pt x="3164681" y="4986606"/>
                </a:cubicBezTo>
                <a:lnTo>
                  <a:pt x="3127171" y="4979411"/>
                </a:lnTo>
                <a:lnTo>
                  <a:pt x="3096889" y="4976795"/>
                </a:lnTo>
                <a:cubicBezTo>
                  <a:pt x="3088441" y="4978753"/>
                  <a:pt x="3082883" y="4978233"/>
                  <a:pt x="3078620" y="4976620"/>
                </a:cubicBezTo>
                <a:lnTo>
                  <a:pt x="3074275" y="4973840"/>
                </a:lnTo>
                <a:lnTo>
                  <a:pt x="3036436" y="4968613"/>
                </a:lnTo>
                <a:lnTo>
                  <a:pt x="3031995" y="4969990"/>
                </a:lnTo>
                <a:lnTo>
                  <a:pt x="2994028" y="4967956"/>
                </a:lnTo>
                <a:cubicBezTo>
                  <a:pt x="2992299" y="4970105"/>
                  <a:pt x="2989407" y="4971561"/>
                  <a:pt x="2984001" y="4971609"/>
                </a:cubicBezTo>
                <a:cubicBezTo>
                  <a:pt x="2994191" y="4986644"/>
                  <a:pt x="2981386" y="4977427"/>
                  <a:pt x="2964542" y="4976237"/>
                </a:cubicBezTo>
                <a:cubicBezTo>
                  <a:pt x="2976613" y="4999323"/>
                  <a:pt x="2927627" y="4986817"/>
                  <a:pt x="2921274" y="4999668"/>
                </a:cubicBezTo>
                <a:cubicBezTo>
                  <a:pt x="2908629" y="4998274"/>
                  <a:pt x="2895476" y="4997220"/>
                  <a:pt x="2882111" y="4996632"/>
                </a:cubicBezTo>
                <a:lnTo>
                  <a:pt x="2874282" y="4996582"/>
                </a:lnTo>
                <a:cubicBezTo>
                  <a:pt x="2874237" y="4996658"/>
                  <a:pt x="2874193" y="4996735"/>
                  <a:pt x="2874147" y="4996812"/>
                </a:cubicBezTo>
                <a:cubicBezTo>
                  <a:pt x="2872492" y="4997296"/>
                  <a:pt x="2869935" y="4997466"/>
                  <a:pt x="2865932" y="4997221"/>
                </a:cubicBezTo>
                <a:lnTo>
                  <a:pt x="2860008" y="4996489"/>
                </a:lnTo>
                <a:lnTo>
                  <a:pt x="2844819" y="4996392"/>
                </a:lnTo>
                <a:lnTo>
                  <a:pt x="2839735" y="4997900"/>
                </a:lnTo>
                <a:lnTo>
                  <a:pt x="2837922" y="5000718"/>
                </a:lnTo>
                <a:lnTo>
                  <a:pt x="2836507" y="5000394"/>
                </a:lnTo>
                <a:cubicBezTo>
                  <a:pt x="2825749" y="4995427"/>
                  <a:pt x="2822382" y="4988291"/>
                  <a:pt x="2808859" y="5008050"/>
                </a:cubicBezTo>
                <a:cubicBezTo>
                  <a:pt x="2784233" y="4999995"/>
                  <a:pt x="2779499" y="5012041"/>
                  <a:pt x="2745907" y="5016391"/>
                </a:cubicBezTo>
                <a:cubicBezTo>
                  <a:pt x="2731796" y="5008784"/>
                  <a:pt x="2720518" y="5011549"/>
                  <a:pt x="2709519" y="5017601"/>
                </a:cubicBezTo>
                <a:cubicBezTo>
                  <a:pt x="2676766" y="5014138"/>
                  <a:pt x="2646981" y="5022656"/>
                  <a:pt x="2610212" y="5024813"/>
                </a:cubicBezTo>
                <a:cubicBezTo>
                  <a:pt x="2570359" y="5014992"/>
                  <a:pt x="2550109" y="5032793"/>
                  <a:pt x="2510814" y="5035020"/>
                </a:cubicBezTo>
                <a:cubicBezTo>
                  <a:pt x="2476639" y="5017991"/>
                  <a:pt x="2482834" y="5049980"/>
                  <a:pt x="2462736" y="5056754"/>
                </a:cubicBezTo>
                <a:lnTo>
                  <a:pt x="2457050" y="5057379"/>
                </a:lnTo>
                <a:lnTo>
                  <a:pt x="2442184" y="5054901"/>
                </a:lnTo>
                <a:lnTo>
                  <a:pt x="2436703" y="5053277"/>
                </a:lnTo>
                <a:cubicBezTo>
                  <a:pt x="2432888" y="5052418"/>
                  <a:pt x="2430299" y="5052175"/>
                  <a:pt x="2428451" y="5052373"/>
                </a:cubicBezTo>
                <a:lnTo>
                  <a:pt x="2420551" y="5051292"/>
                </a:lnTo>
                <a:cubicBezTo>
                  <a:pt x="2407700" y="5048633"/>
                  <a:pt x="2395274" y="5045570"/>
                  <a:pt x="2383501" y="5042264"/>
                </a:cubicBezTo>
                <a:cubicBezTo>
                  <a:pt x="2362992" y="5043848"/>
                  <a:pt x="2317884" y="5059023"/>
                  <a:pt x="2297493" y="5060796"/>
                </a:cubicBezTo>
                <a:lnTo>
                  <a:pt x="2261156" y="5052905"/>
                </a:lnTo>
                <a:lnTo>
                  <a:pt x="2200581" y="5036274"/>
                </a:lnTo>
                <a:lnTo>
                  <a:pt x="2198380" y="5036861"/>
                </a:lnTo>
                <a:lnTo>
                  <a:pt x="2116066" y="5030866"/>
                </a:lnTo>
                <a:cubicBezTo>
                  <a:pt x="2111600" y="5028328"/>
                  <a:pt x="2059664" y="5017338"/>
                  <a:pt x="2056754" y="5013653"/>
                </a:cubicBezTo>
                <a:cubicBezTo>
                  <a:pt x="2003393" y="5025622"/>
                  <a:pt x="1998298" y="5020073"/>
                  <a:pt x="1942916" y="5016969"/>
                </a:cubicBezTo>
                <a:cubicBezTo>
                  <a:pt x="1882138" y="5005950"/>
                  <a:pt x="1836966" y="4987831"/>
                  <a:pt x="1796717" y="4981610"/>
                </a:cubicBezTo>
                <a:cubicBezTo>
                  <a:pt x="1724075" y="4970499"/>
                  <a:pt x="1636218" y="4947449"/>
                  <a:pt x="1583222" y="4942334"/>
                </a:cubicBezTo>
                <a:cubicBezTo>
                  <a:pt x="1544265" y="4961611"/>
                  <a:pt x="1556109" y="4938719"/>
                  <a:pt x="1518821" y="4938963"/>
                </a:cubicBezTo>
                <a:cubicBezTo>
                  <a:pt x="1497291" y="4936197"/>
                  <a:pt x="1483221" y="4927794"/>
                  <a:pt x="1471837" y="4925740"/>
                </a:cubicBezTo>
                <a:lnTo>
                  <a:pt x="1450515" y="4926642"/>
                </a:lnTo>
                <a:lnTo>
                  <a:pt x="1437078" y="4926078"/>
                </a:lnTo>
                <a:lnTo>
                  <a:pt x="1432462" y="4931139"/>
                </a:lnTo>
                <a:lnTo>
                  <a:pt x="1411645" y="4934032"/>
                </a:lnTo>
                <a:cubicBezTo>
                  <a:pt x="1384856" y="4931153"/>
                  <a:pt x="1306656" y="4918434"/>
                  <a:pt x="1271729" y="4913863"/>
                </a:cubicBezTo>
                <a:cubicBezTo>
                  <a:pt x="1258697" y="4907976"/>
                  <a:pt x="1213546" y="4901042"/>
                  <a:pt x="1202076" y="4906608"/>
                </a:cubicBezTo>
                <a:cubicBezTo>
                  <a:pt x="1192059" y="4906580"/>
                  <a:pt x="1182171" y="4902320"/>
                  <a:pt x="1174670" y="4909064"/>
                </a:cubicBezTo>
                <a:cubicBezTo>
                  <a:pt x="1163701" y="4916862"/>
                  <a:pt x="1136874" y="4897641"/>
                  <a:pt x="1137035" y="4908989"/>
                </a:cubicBezTo>
                <a:cubicBezTo>
                  <a:pt x="1117838" y="4895687"/>
                  <a:pt x="1091386" y="4911450"/>
                  <a:pt x="1069882" y="4912892"/>
                </a:cubicBezTo>
                <a:cubicBezTo>
                  <a:pt x="1055589" y="4900472"/>
                  <a:pt x="1024570" y="4915744"/>
                  <a:pt x="980935" y="4911119"/>
                </a:cubicBezTo>
                <a:cubicBezTo>
                  <a:pt x="947614" y="4906556"/>
                  <a:pt x="913224" y="4897403"/>
                  <a:pt x="869960" y="4885518"/>
                </a:cubicBezTo>
                <a:cubicBezTo>
                  <a:pt x="819114" y="4856727"/>
                  <a:pt x="768074" y="4850663"/>
                  <a:pt x="721345" y="4839806"/>
                </a:cubicBezTo>
                <a:cubicBezTo>
                  <a:pt x="667944" y="4829906"/>
                  <a:pt x="698286" y="4859338"/>
                  <a:pt x="635428" y="4830000"/>
                </a:cubicBezTo>
                <a:cubicBezTo>
                  <a:pt x="626286" y="4837571"/>
                  <a:pt x="617638" y="4836842"/>
                  <a:pt x="604106" y="4830842"/>
                </a:cubicBezTo>
                <a:cubicBezTo>
                  <a:pt x="583276" y="4833091"/>
                  <a:pt x="539859" y="4845979"/>
                  <a:pt x="510451" y="4843485"/>
                </a:cubicBezTo>
                <a:cubicBezTo>
                  <a:pt x="489781" y="4840800"/>
                  <a:pt x="443867" y="4818678"/>
                  <a:pt x="427656" y="4815877"/>
                </a:cubicBezTo>
                <a:cubicBezTo>
                  <a:pt x="424088" y="4817297"/>
                  <a:pt x="419580" y="4820561"/>
                  <a:pt x="413184" y="4826676"/>
                </a:cubicBezTo>
                <a:cubicBezTo>
                  <a:pt x="387673" y="4816699"/>
                  <a:pt x="379855" y="4828170"/>
                  <a:pt x="341772" y="4829671"/>
                </a:cubicBezTo>
                <a:cubicBezTo>
                  <a:pt x="327795" y="4821005"/>
                  <a:pt x="314729" y="4822794"/>
                  <a:pt x="301266" y="4827842"/>
                </a:cubicBezTo>
                <a:cubicBezTo>
                  <a:pt x="265781" y="4821714"/>
                  <a:pt x="231017" y="4827635"/>
                  <a:pt x="189886" y="4826710"/>
                </a:cubicBezTo>
                <a:cubicBezTo>
                  <a:pt x="147910" y="4813727"/>
                  <a:pt x="121702" y="4829584"/>
                  <a:pt x="77762" y="4828518"/>
                </a:cubicBezTo>
                <a:cubicBezTo>
                  <a:pt x="38733" y="4806108"/>
                  <a:pt x="44308" y="4851138"/>
                  <a:pt x="8164" y="4846203"/>
                </a:cubicBezTo>
                <a:lnTo>
                  <a:pt x="0" y="4843648"/>
                </a:lnTo>
                <a:lnTo>
                  <a:pt x="0" y="408068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31620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FA1BD-81ED-610D-CF8D-EBA290A33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3" y="-28004"/>
            <a:ext cx="10241280" cy="123444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Life as a refugee - Jeanne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81EE7-FC7E-27FD-6267-A7820BEA5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663" y="1484313"/>
            <a:ext cx="10574655" cy="5054727"/>
          </a:xfrm>
        </p:spPr>
        <p:txBody>
          <a:bodyPr vert="horz" lIns="0" tIns="0" rIns="0" bIns="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GB" sz="2800" dirty="0">
                <a:effectLst/>
                <a:latin typeface="TW Cen MT"/>
                <a:ea typeface="Arial" panose="020B0604020202020204" pitchFamily="34" charset="0"/>
                <a:cs typeface="Calibri"/>
              </a:rPr>
              <a:t>Jeanne has had to flee Algeria and will be like a refugee in France.</a:t>
            </a:r>
            <a:r>
              <a:rPr lang="en-GB" sz="2800" dirty="0">
                <a:latin typeface="TW Cen MT"/>
                <a:ea typeface="Arial" panose="020B0604020202020204" pitchFamily="34" charset="0"/>
                <a:cs typeface="Calibri"/>
              </a:rPr>
              <a:t> What do you understand by the word 'refugee'?*</a:t>
            </a:r>
            <a:endParaRPr lang="en-GB" sz="2800" dirty="0">
              <a:effectLst/>
              <a:latin typeface="TW Cen MT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br>
              <a:rPr lang="en-GB" sz="2800" dirty="0">
                <a:latin typeface="TW Cen MT"/>
                <a:ea typeface="Arial" panose="020B0604020202020204" pitchFamily="34" charset="0"/>
                <a:cs typeface="Calibri" panose="020F0502020204030204" pitchFamily="34" charset="0"/>
              </a:rPr>
            </a:br>
            <a:r>
              <a:rPr lang="en-GB" sz="2800" dirty="0">
                <a:solidFill>
                  <a:schemeClr val="accent1"/>
                </a:solidFill>
                <a:latin typeface="TW Cen MT"/>
                <a:ea typeface="Arial" panose="020B0604020202020204" pitchFamily="34" charset="0"/>
                <a:cs typeface="Calibri"/>
              </a:rPr>
              <a:t>How should Jeanne be treated in France, as someone who is fleeing conflict? </a:t>
            </a:r>
            <a:endParaRPr lang="en-GB" sz="2800" dirty="0">
              <a:solidFill>
                <a:schemeClr val="accent1"/>
              </a:solidFill>
              <a:latin typeface="TW Cen MT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800" dirty="0">
                <a:solidFill>
                  <a:schemeClr val="accent1"/>
                </a:solidFill>
                <a:effectLst/>
                <a:latin typeface="TW Cen MT"/>
                <a:ea typeface="Arial" panose="020B0604020202020204" pitchFamily="34" charset="0"/>
                <a:cs typeface="Calibri"/>
              </a:rPr>
              <a:t>How do you think that she will be treated France?</a:t>
            </a:r>
            <a:r>
              <a:rPr lang="en-GB" sz="2800" dirty="0">
                <a:solidFill>
                  <a:schemeClr val="accent1"/>
                </a:solidFill>
                <a:latin typeface="TW Cen MT"/>
                <a:ea typeface="Arial" panose="020B0604020202020204" pitchFamily="34" charset="0"/>
                <a:cs typeface="Calibri"/>
              </a:rPr>
              <a:t> </a:t>
            </a:r>
            <a:endParaRPr lang="en-GB" sz="2800" dirty="0">
              <a:solidFill>
                <a:schemeClr val="accent1"/>
              </a:solidFill>
              <a:effectLst/>
              <a:latin typeface="TW Cen MT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800" dirty="0">
                <a:solidFill>
                  <a:schemeClr val="accent1"/>
                </a:solidFill>
                <a:effectLst/>
                <a:latin typeface="TW Cen MT"/>
                <a:ea typeface="Arial" panose="020B0604020202020204" pitchFamily="34" charset="0"/>
                <a:cs typeface="Calibri"/>
              </a:rPr>
              <a:t>How do you think she will feel?</a:t>
            </a:r>
          </a:p>
          <a:p>
            <a:pPr marL="0" indent="0">
              <a:buNone/>
            </a:pPr>
            <a:endParaRPr lang="en-GB" sz="2800" dirty="0">
              <a:solidFill>
                <a:schemeClr val="accent1"/>
              </a:solidFill>
              <a:latin typeface="TW Cen MT"/>
              <a:cs typeface="Calibri"/>
            </a:endParaRPr>
          </a:p>
          <a:p>
            <a:pPr marL="0" indent="0">
              <a:buNone/>
            </a:pPr>
            <a:r>
              <a:rPr lang="en-GB" sz="2800" dirty="0">
                <a:latin typeface="TW Cen MT"/>
                <a:cs typeface="Calibri"/>
              </a:rPr>
              <a:t>*The United Nations says, '</a:t>
            </a:r>
            <a:r>
              <a:rPr lang="en-GB" sz="2800" dirty="0">
                <a:latin typeface="Tw Cen MT"/>
                <a:cs typeface="Calibri"/>
              </a:rPr>
              <a:t>R</a:t>
            </a:r>
            <a:r>
              <a:rPr lang="en-GB" sz="2800" dirty="0">
                <a:solidFill>
                  <a:srgbClr val="000000"/>
                </a:solidFill>
                <a:latin typeface="Tw Cen MT"/>
                <a:cs typeface="Calibri"/>
              </a:rPr>
              <a:t>efugees</a:t>
            </a:r>
            <a:r>
              <a:rPr lang="en-GB" sz="2800" dirty="0">
                <a:ea typeface="+mn-lt"/>
                <a:cs typeface="+mn-lt"/>
              </a:rPr>
              <a:t> are people who have been forced to flee their homes and have crossed an international border to find safety in another country.'</a:t>
            </a:r>
            <a:endParaRPr lang="en-GB" sz="2800" dirty="0">
              <a:solidFill>
                <a:schemeClr val="accent1"/>
              </a:solidFill>
              <a:latin typeface="TW Cen M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2708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A4AFA-E407-BD7A-76D2-566F0B9B0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5" y="18200"/>
            <a:ext cx="10515600" cy="750780"/>
          </a:xfrm>
        </p:spPr>
        <p:txBody>
          <a:bodyPr>
            <a:noAutofit/>
          </a:bodyPr>
          <a:lstStyle/>
          <a:p>
            <a:pPr marL="228600" indent="-228600">
              <a:lnSpc>
                <a:spcPct val="115000"/>
              </a:lnSpc>
            </a:pPr>
            <a:r>
              <a:rPr lang="en-GB" sz="3200" b="1" dirty="0">
                <a:solidFill>
                  <a:schemeClr val="accent1"/>
                </a:solidFill>
                <a:ea typeface="Arial" panose="020B0604020202020204" pitchFamily="34" charset="0"/>
                <a:cs typeface="Calibri"/>
              </a:rPr>
              <a:t>Activity 2 </a:t>
            </a:r>
            <a:endParaRPr lang="en-GB" sz="3200" dirty="0">
              <a:solidFill>
                <a:schemeClr val="accent1"/>
              </a:solidFill>
              <a:effectLst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FFE022-395A-A285-CE15-5279BBA1AF8E}"/>
              </a:ext>
            </a:extLst>
          </p:cNvPr>
          <p:cNvSpPr txBox="1"/>
          <p:nvPr/>
        </p:nvSpPr>
        <p:spPr>
          <a:xfrm>
            <a:off x="111211" y="968053"/>
            <a:ext cx="12080789" cy="56169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" sz="2400" b="1" dirty="0" err="1">
                <a:ea typeface="+mn-lt"/>
                <a:cs typeface="+mn-lt"/>
              </a:rPr>
              <a:t>Using</a:t>
            </a:r>
            <a:r>
              <a:rPr lang="fr" sz="2400" b="1" dirty="0">
                <a:ea typeface="+mn-lt"/>
                <a:cs typeface="+mn-lt"/>
              </a:rPr>
              <a:t> </a:t>
            </a:r>
            <a:r>
              <a:rPr lang="fr" sz="2400" b="1" dirty="0" err="1">
                <a:ea typeface="+mn-lt"/>
                <a:cs typeface="+mn-lt"/>
              </a:rPr>
              <a:t>your</a:t>
            </a:r>
            <a:r>
              <a:rPr lang="fr" sz="2400" b="1" dirty="0">
                <a:ea typeface="+mn-lt"/>
                <a:cs typeface="+mn-lt"/>
              </a:rPr>
              <a:t> Activity Pack, match the sentences to the images.</a:t>
            </a:r>
            <a:endParaRPr lang="fr" b="1" dirty="0">
              <a:ea typeface="+mn-lt"/>
              <a:cs typeface="+mn-lt"/>
            </a:endParaRPr>
          </a:p>
          <a:p>
            <a:endParaRPr lang="fr" sz="2400" dirty="0">
              <a:ea typeface="+mn-lt"/>
              <a:cs typeface="+mn-lt"/>
            </a:endParaRPr>
          </a:p>
          <a:p>
            <a:r>
              <a:rPr lang="fr" sz="2400" dirty="0">
                <a:ea typeface="+mn-lt"/>
                <a:cs typeface="+mn-lt"/>
              </a:rPr>
              <a:t>1. Au début, Jeanne et sa famille sont au port en Algérie.</a:t>
            </a:r>
            <a:r>
              <a:rPr lang="fr" sz="2400" dirty="0">
                <a:solidFill>
                  <a:srgbClr val="000000"/>
                </a:solidFill>
                <a:ea typeface="+mn-lt"/>
                <a:cs typeface="+mn-lt"/>
              </a:rPr>
              <a:t> </a:t>
            </a:r>
            <a:r>
              <a:rPr lang="fr" sz="2400" dirty="0">
                <a:solidFill>
                  <a:schemeClr val="accent1"/>
                </a:solidFill>
                <a:ea typeface="+mn-lt"/>
                <a:cs typeface="+mn-lt"/>
              </a:rPr>
              <a:t>In the </a:t>
            </a:r>
            <a:r>
              <a:rPr lang="fr" sz="2400" dirty="0" err="1">
                <a:solidFill>
                  <a:schemeClr val="accent1"/>
                </a:solidFill>
                <a:ea typeface="+mn-lt"/>
                <a:cs typeface="+mn-lt"/>
              </a:rPr>
              <a:t>beginning</a:t>
            </a:r>
            <a:r>
              <a:rPr lang="fr" sz="2400" dirty="0">
                <a:solidFill>
                  <a:schemeClr val="accent1"/>
                </a:solidFill>
                <a:ea typeface="+mn-lt"/>
                <a:cs typeface="+mn-lt"/>
              </a:rPr>
              <a:t>, Jeanne and </a:t>
            </a:r>
            <a:r>
              <a:rPr lang="fr" sz="2400" dirty="0" err="1">
                <a:solidFill>
                  <a:schemeClr val="accent1"/>
                </a:solidFill>
                <a:ea typeface="+mn-lt"/>
                <a:cs typeface="+mn-lt"/>
              </a:rPr>
              <a:t>her</a:t>
            </a:r>
            <a:r>
              <a:rPr lang="fr" sz="24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fr" sz="2400" dirty="0" err="1">
                <a:solidFill>
                  <a:schemeClr val="accent1"/>
                </a:solidFill>
                <a:ea typeface="+mn-lt"/>
                <a:cs typeface="+mn-lt"/>
              </a:rPr>
              <a:t>family</a:t>
            </a:r>
            <a:r>
              <a:rPr lang="fr" sz="2400" dirty="0">
                <a:solidFill>
                  <a:schemeClr val="accent1"/>
                </a:solidFill>
                <a:ea typeface="+mn-lt"/>
                <a:cs typeface="+mn-lt"/>
              </a:rPr>
              <a:t> are at the port in Algeria</a:t>
            </a:r>
          </a:p>
          <a:p>
            <a:endParaRPr lang="fr" sz="2400" dirty="0">
              <a:solidFill>
                <a:schemeClr val="accent1"/>
              </a:solidFill>
              <a:ea typeface="+mn-lt"/>
              <a:cs typeface="+mn-lt"/>
            </a:endParaRPr>
          </a:p>
          <a:p>
            <a:r>
              <a:rPr lang="fr" sz="2400" dirty="0">
                <a:ea typeface="+mn-lt"/>
                <a:cs typeface="+mn-lt"/>
              </a:rPr>
              <a:t>2. Jeanne parle de sa famille. Le gouvernement français a donné une ferme à son arrière-grand-père. Les Arabes travaillent pour la famille. </a:t>
            </a:r>
            <a:r>
              <a:rPr lang="fr" sz="2400" dirty="0">
                <a:solidFill>
                  <a:schemeClr val="accent1"/>
                </a:solidFill>
                <a:ea typeface="+mn-lt"/>
                <a:cs typeface="+mn-lt"/>
              </a:rPr>
              <a:t>Jeanne </a:t>
            </a:r>
            <a:r>
              <a:rPr lang="fr" sz="2400" dirty="0" err="1">
                <a:solidFill>
                  <a:schemeClr val="accent1"/>
                </a:solidFill>
                <a:ea typeface="+mn-lt"/>
                <a:cs typeface="+mn-lt"/>
              </a:rPr>
              <a:t>talks</a:t>
            </a:r>
            <a:r>
              <a:rPr lang="fr" sz="2400" dirty="0">
                <a:solidFill>
                  <a:schemeClr val="accent1"/>
                </a:solidFill>
                <a:ea typeface="+mn-lt"/>
                <a:cs typeface="+mn-lt"/>
              </a:rPr>
              <a:t> about </a:t>
            </a:r>
            <a:r>
              <a:rPr lang="fr" sz="2400" dirty="0" err="1">
                <a:solidFill>
                  <a:schemeClr val="accent1"/>
                </a:solidFill>
                <a:ea typeface="+mn-lt"/>
                <a:cs typeface="+mn-lt"/>
              </a:rPr>
              <a:t>her</a:t>
            </a:r>
            <a:r>
              <a:rPr lang="fr" sz="24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fr" sz="2400" dirty="0" err="1">
                <a:solidFill>
                  <a:schemeClr val="accent1"/>
                </a:solidFill>
                <a:ea typeface="+mn-lt"/>
                <a:cs typeface="+mn-lt"/>
              </a:rPr>
              <a:t>family</a:t>
            </a:r>
            <a:r>
              <a:rPr lang="fr" sz="2400" dirty="0">
                <a:solidFill>
                  <a:schemeClr val="accent1"/>
                </a:solidFill>
                <a:ea typeface="+mn-lt"/>
                <a:cs typeface="+mn-lt"/>
              </a:rPr>
              <a:t>. The French </a:t>
            </a:r>
            <a:r>
              <a:rPr lang="fr" sz="2400" dirty="0" err="1">
                <a:solidFill>
                  <a:schemeClr val="accent1"/>
                </a:solidFill>
                <a:ea typeface="+mn-lt"/>
                <a:cs typeface="+mn-lt"/>
              </a:rPr>
              <a:t>government</a:t>
            </a:r>
            <a:r>
              <a:rPr lang="fr" sz="2400" dirty="0">
                <a:solidFill>
                  <a:schemeClr val="accent1"/>
                </a:solidFill>
                <a:ea typeface="+mn-lt"/>
                <a:cs typeface="+mn-lt"/>
              </a:rPr>
              <a:t> gave a </a:t>
            </a:r>
            <a:r>
              <a:rPr lang="fr" sz="2400" dirty="0" err="1">
                <a:solidFill>
                  <a:schemeClr val="accent1"/>
                </a:solidFill>
                <a:ea typeface="+mn-lt"/>
                <a:cs typeface="+mn-lt"/>
              </a:rPr>
              <a:t>farm</a:t>
            </a:r>
            <a:r>
              <a:rPr lang="fr" sz="2400" dirty="0">
                <a:solidFill>
                  <a:schemeClr val="accent1"/>
                </a:solidFill>
                <a:ea typeface="+mn-lt"/>
                <a:cs typeface="+mn-lt"/>
              </a:rPr>
              <a:t> to </a:t>
            </a:r>
            <a:r>
              <a:rPr lang="fr" sz="2400" dirty="0" err="1">
                <a:solidFill>
                  <a:schemeClr val="accent1"/>
                </a:solidFill>
                <a:ea typeface="+mn-lt"/>
                <a:cs typeface="+mn-lt"/>
              </a:rPr>
              <a:t>her</a:t>
            </a:r>
            <a:r>
              <a:rPr lang="fr" sz="24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fr" sz="2400" dirty="0" err="1">
                <a:solidFill>
                  <a:schemeClr val="accent1"/>
                </a:solidFill>
                <a:ea typeface="+mn-lt"/>
                <a:cs typeface="+mn-lt"/>
              </a:rPr>
              <a:t>great-grandfather</a:t>
            </a:r>
            <a:r>
              <a:rPr lang="fr" sz="2400" dirty="0">
                <a:solidFill>
                  <a:schemeClr val="accent1"/>
                </a:solidFill>
                <a:ea typeface="+mn-lt"/>
                <a:cs typeface="+mn-lt"/>
              </a:rPr>
              <a:t>. The </a:t>
            </a:r>
            <a:r>
              <a:rPr lang="fr" sz="2400" dirty="0" err="1">
                <a:solidFill>
                  <a:schemeClr val="accent1"/>
                </a:solidFill>
                <a:ea typeface="+mn-lt"/>
                <a:cs typeface="+mn-lt"/>
              </a:rPr>
              <a:t>Arabs</a:t>
            </a:r>
            <a:r>
              <a:rPr lang="fr" sz="24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fr" sz="2400" dirty="0" err="1">
                <a:solidFill>
                  <a:schemeClr val="accent1"/>
                </a:solidFill>
                <a:ea typeface="+mn-lt"/>
                <a:cs typeface="+mn-lt"/>
              </a:rPr>
              <a:t>worked</a:t>
            </a:r>
            <a:r>
              <a:rPr lang="fr" sz="2400" dirty="0">
                <a:solidFill>
                  <a:schemeClr val="accent1"/>
                </a:solidFill>
                <a:ea typeface="+mn-lt"/>
                <a:cs typeface="+mn-lt"/>
              </a:rPr>
              <a:t> for the </a:t>
            </a:r>
            <a:r>
              <a:rPr lang="fr" sz="2400" dirty="0" err="1">
                <a:solidFill>
                  <a:schemeClr val="accent1"/>
                </a:solidFill>
                <a:ea typeface="+mn-lt"/>
                <a:cs typeface="+mn-lt"/>
              </a:rPr>
              <a:t>family</a:t>
            </a:r>
            <a:r>
              <a:rPr lang="fr" sz="2400" dirty="0">
                <a:solidFill>
                  <a:schemeClr val="accent1"/>
                </a:solidFill>
                <a:ea typeface="+mn-lt"/>
                <a:cs typeface="+mn-lt"/>
              </a:rPr>
              <a:t>.</a:t>
            </a:r>
          </a:p>
          <a:p>
            <a:endParaRPr lang="fr" sz="2400" dirty="0">
              <a:solidFill>
                <a:schemeClr val="accent1"/>
              </a:solidFill>
              <a:ea typeface="+mn-lt"/>
              <a:cs typeface="+mn-lt"/>
            </a:endParaRPr>
          </a:p>
          <a:p>
            <a:r>
              <a:rPr lang="fr" sz="2400" dirty="0">
                <a:ea typeface="+mn-lt"/>
                <a:cs typeface="+mn-lt"/>
              </a:rPr>
              <a:t>3. Les Arabes sont en colère parce que la terre leur appartenait avant. </a:t>
            </a:r>
            <a:r>
              <a:rPr lang="fr" sz="2400" dirty="0">
                <a:solidFill>
                  <a:schemeClr val="accent1"/>
                </a:solidFill>
                <a:ea typeface="+mn-lt"/>
                <a:cs typeface="+mn-lt"/>
              </a:rPr>
              <a:t>The </a:t>
            </a:r>
            <a:r>
              <a:rPr lang="fr" sz="2400" dirty="0" err="1">
                <a:solidFill>
                  <a:schemeClr val="accent1"/>
                </a:solidFill>
                <a:ea typeface="+mn-lt"/>
                <a:cs typeface="+mn-lt"/>
              </a:rPr>
              <a:t>Arabs</a:t>
            </a:r>
            <a:r>
              <a:rPr lang="fr" sz="2400" dirty="0">
                <a:solidFill>
                  <a:schemeClr val="accent1"/>
                </a:solidFill>
                <a:ea typeface="+mn-lt"/>
                <a:cs typeface="+mn-lt"/>
              </a:rPr>
              <a:t> are </a:t>
            </a:r>
            <a:r>
              <a:rPr lang="fr" sz="2400" dirty="0" err="1">
                <a:solidFill>
                  <a:schemeClr val="accent1"/>
                </a:solidFill>
                <a:ea typeface="+mn-lt"/>
                <a:cs typeface="+mn-lt"/>
              </a:rPr>
              <a:t>angry</a:t>
            </a:r>
            <a:r>
              <a:rPr lang="fr" sz="24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fr" sz="2400" dirty="0" err="1">
                <a:solidFill>
                  <a:schemeClr val="accent1"/>
                </a:solidFill>
                <a:ea typeface="+mn-lt"/>
                <a:cs typeface="+mn-lt"/>
              </a:rPr>
              <a:t>because</a:t>
            </a:r>
            <a:r>
              <a:rPr lang="fr" sz="2400" dirty="0">
                <a:solidFill>
                  <a:schemeClr val="accent1"/>
                </a:solidFill>
                <a:ea typeface="+mn-lt"/>
                <a:cs typeface="+mn-lt"/>
              </a:rPr>
              <a:t> the land </a:t>
            </a:r>
            <a:r>
              <a:rPr lang="fr" sz="2400" dirty="0" err="1">
                <a:solidFill>
                  <a:schemeClr val="accent1"/>
                </a:solidFill>
                <a:ea typeface="+mn-lt"/>
                <a:cs typeface="+mn-lt"/>
              </a:rPr>
              <a:t>was</a:t>
            </a:r>
            <a:r>
              <a:rPr lang="fr" sz="24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fr" sz="2400" dirty="0" err="1">
                <a:solidFill>
                  <a:schemeClr val="accent1"/>
                </a:solidFill>
                <a:ea typeface="+mn-lt"/>
                <a:cs typeface="+mn-lt"/>
              </a:rPr>
              <a:t>theirs</a:t>
            </a:r>
            <a:r>
              <a:rPr lang="fr" sz="24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fr" sz="2400" dirty="0" err="1">
                <a:solidFill>
                  <a:schemeClr val="accent1"/>
                </a:solidFill>
                <a:ea typeface="+mn-lt"/>
                <a:cs typeface="+mn-lt"/>
              </a:rPr>
              <a:t>before</a:t>
            </a:r>
            <a:r>
              <a:rPr lang="fr" sz="2400" dirty="0">
                <a:solidFill>
                  <a:schemeClr val="accent1"/>
                </a:solidFill>
                <a:ea typeface="+mn-lt"/>
                <a:cs typeface="+mn-lt"/>
              </a:rPr>
              <a:t> the French </a:t>
            </a:r>
            <a:r>
              <a:rPr lang="fr" sz="2400" dirty="0" err="1">
                <a:solidFill>
                  <a:schemeClr val="accent1"/>
                </a:solidFill>
                <a:ea typeface="+mn-lt"/>
                <a:cs typeface="+mn-lt"/>
              </a:rPr>
              <a:t>arrived</a:t>
            </a:r>
            <a:r>
              <a:rPr lang="fr" sz="2400" dirty="0">
                <a:solidFill>
                  <a:schemeClr val="accent1"/>
                </a:solidFill>
                <a:ea typeface="+mn-lt"/>
                <a:cs typeface="+mn-lt"/>
              </a:rPr>
              <a:t>.</a:t>
            </a:r>
            <a:endParaRPr lang="fr" sz="2400" dirty="0">
              <a:solidFill>
                <a:schemeClr val="accent1"/>
              </a:solidFill>
              <a:cs typeface="Calibri"/>
            </a:endParaRPr>
          </a:p>
          <a:p>
            <a:endParaRPr lang="fr" sz="2400" dirty="0">
              <a:solidFill>
                <a:schemeClr val="accent1"/>
              </a:solidFill>
              <a:ea typeface="+mn-lt"/>
              <a:cs typeface="+mn-lt"/>
            </a:endParaRPr>
          </a:p>
          <a:p>
            <a:r>
              <a:rPr lang="fr" sz="2400" dirty="0">
                <a:ea typeface="+mn-lt"/>
                <a:cs typeface="+mn-lt"/>
              </a:rPr>
              <a:t>4. Jeanne a une bonne vie, mais son ami arabe Omar a une vie difficile. </a:t>
            </a:r>
            <a:r>
              <a:rPr lang="fr" sz="2400" dirty="0">
                <a:solidFill>
                  <a:schemeClr val="accent1"/>
                </a:solidFill>
                <a:ea typeface="+mn-lt"/>
                <a:cs typeface="+mn-lt"/>
              </a:rPr>
              <a:t>Jeanne has a good life but </a:t>
            </a:r>
            <a:r>
              <a:rPr lang="fr" sz="2400" dirty="0" err="1">
                <a:solidFill>
                  <a:schemeClr val="accent1"/>
                </a:solidFill>
                <a:ea typeface="+mn-lt"/>
                <a:cs typeface="+mn-lt"/>
              </a:rPr>
              <a:t>her</a:t>
            </a:r>
            <a:r>
              <a:rPr lang="fr" sz="2400" dirty="0">
                <a:solidFill>
                  <a:schemeClr val="accent1"/>
                </a:solidFill>
                <a:ea typeface="+mn-lt"/>
                <a:cs typeface="+mn-lt"/>
              </a:rPr>
              <a:t> Arab </a:t>
            </a:r>
            <a:r>
              <a:rPr lang="fr" sz="2400" dirty="0" err="1">
                <a:solidFill>
                  <a:schemeClr val="accent1"/>
                </a:solidFill>
                <a:ea typeface="+mn-lt"/>
                <a:cs typeface="+mn-lt"/>
              </a:rPr>
              <a:t>friend</a:t>
            </a:r>
            <a:r>
              <a:rPr lang="fr" sz="2400" dirty="0">
                <a:solidFill>
                  <a:schemeClr val="accent1"/>
                </a:solidFill>
                <a:ea typeface="+mn-lt"/>
                <a:cs typeface="+mn-lt"/>
              </a:rPr>
              <a:t> Omar has a </a:t>
            </a:r>
            <a:r>
              <a:rPr lang="fr" sz="2400" dirty="0" err="1">
                <a:solidFill>
                  <a:schemeClr val="accent1"/>
                </a:solidFill>
                <a:ea typeface="+mn-lt"/>
                <a:cs typeface="+mn-lt"/>
              </a:rPr>
              <a:t>difficult</a:t>
            </a:r>
            <a:r>
              <a:rPr lang="fr" sz="2400" dirty="0">
                <a:solidFill>
                  <a:schemeClr val="accent1"/>
                </a:solidFill>
                <a:ea typeface="+mn-lt"/>
                <a:cs typeface="+mn-lt"/>
              </a:rPr>
              <a:t> life.</a:t>
            </a:r>
          </a:p>
          <a:p>
            <a:endParaRPr lang="fr" sz="1900" dirty="0">
              <a:solidFill>
                <a:schemeClr val="accent1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765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ECDB8-3A3C-39B8-E253-12A3EBAA5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" y="-204598"/>
            <a:ext cx="10241280" cy="1234440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accent1"/>
                </a:solidFill>
                <a:ea typeface="Arial" panose="020B0604020202020204" pitchFamily="34" charset="0"/>
                <a:cs typeface="Calibri"/>
              </a:rPr>
              <a:t>Activity 2 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C0BEF-199B-DE45-9FA5-73941D3E0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60" y="1484313"/>
            <a:ext cx="10241280" cy="4787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" sz="2400" dirty="0">
                <a:ea typeface="+mn-lt"/>
                <a:cs typeface="+mn-lt"/>
              </a:rPr>
              <a:t>5. Les Arabes et les Français sont en conflit. Il y a des bombes dans la ville. Jeanne a peur. </a:t>
            </a:r>
            <a:r>
              <a:rPr lang="fr" sz="2400" dirty="0">
                <a:solidFill>
                  <a:schemeClr val="accent1"/>
                </a:solidFill>
                <a:ea typeface="+mn-lt"/>
                <a:cs typeface="+mn-lt"/>
              </a:rPr>
              <a:t>The </a:t>
            </a:r>
            <a:r>
              <a:rPr lang="fr" sz="2400" dirty="0" err="1">
                <a:solidFill>
                  <a:schemeClr val="accent1"/>
                </a:solidFill>
                <a:ea typeface="+mn-lt"/>
                <a:cs typeface="+mn-lt"/>
              </a:rPr>
              <a:t>Arabs</a:t>
            </a:r>
            <a:r>
              <a:rPr lang="fr" sz="2400" dirty="0">
                <a:solidFill>
                  <a:schemeClr val="accent1"/>
                </a:solidFill>
                <a:ea typeface="+mn-lt"/>
                <a:cs typeface="+mn-lt"/>
              </a:rPr>
              <a:t> and the French are at </a:t>
            </a:r>
            <a:r>
              <a:rPr lang="fr" sz="2400" dirty="0" err="1">
                <a:solidFill>
                  <a:schemeClr val="accent1"/>
                </a:solidFill>
                <a:ea typeface="+mn-lt"/>
                <a:cs typeface="+mn-lt"/>
              </a:rPr>
              <a:t>war</a:t>
            </a:r>
            <a:r>
              <a:rPr lang="fr" sz="2400" dirty="0">
                <a:solidFill>
                  <a:schemeClr val="accent1"/>
                </a:solidFill>
                <a:ea typeface="+mn-lt"/>
                <a:cs typeface="+mn-lt"/>
              </a:rPr>
              <a:t>. There are </a:t>
            </a:r>
            <a:r>
              <a:rPr lang="fr" sz="2400" dirty="0" err="1">
                <a:solidFill>
                  <a:schemeClr val="accent1"/>
                </a:solidFill>
                <a:ea typeface="+mn-lt"/>
                <a:cs typeface="+mn-lt"/>
              </a:rPr>
              <a:t>bombs</a:t>
            </a:r>
            <a:r>
              <a:rPr lang="fr" sz="2400" dirty="0">
                <a:solidFill>
                  <a:schemeClr val="accent1"/>
                </a:solidFill>
                <a:ea typeface="+mn-lt"/>
                <a:cs typeface="+mn-lt"/>
              </a:rPr>
              <a:t> in the city. Jeanne </a:t>
            </a:r>
            <a:r>
              <a:rPr lang="fr" sz="2400" dirty="0" err="1">
                <a:solidFill>
                  <a:schemeClr val="accent1"/>
                </a:solidFill>
                <a:ea typeface="+mn-lt"/>
                <a:cs typeface="+mn-lt"/>
              </a:rPr>
              <a:t>is</a:t>
            </a:r>
            <a:r>
              <a:rPr lang="fr" sz="24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fr" sz="2400" dirty="0" err="1">
                <a:solidFill>
                  <a:schemeClr val="accent1"/>
                </a:solidFill>
                <a:ea typeface="+mn-lt"/>
                <a:cs typeface="+mn-lt"/>
              </a:rPr>
              <a:t>scared</a:t>
            </a:r>
            <a:r>
              <a:rPr lang="fr" sz="2400" dirty="0">
                <a:solidFill>
                  <a:schemeClr val="accent1"/>
                </a:solidFill>
                <a:ea typeface="+mn-lt"/>
                <a:cs typeface="+mn-lt"/>
              </a:rPr>
              <a:t>.</a:t>
            </a:r>
            <a:endParaRPr lang="fr" sz="2400" dirty="0">
              <a:solidFill>
                <a:schemeClr val="accent1"/>
              </a:solidFill>
              <a:cs typeface="Calibri"/>
            </a:endParaRPr>
          </a:p>
          <a:p>
            <a:pPr marL="0" indent="0">
              <a:buNone/>
            </a:pPr>
            <a:endParaRPr lang="fr" sz="1200" dirty="0">
              <a:solidFill>
                <a:schemeClr val="accent1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fr" sz="2400" dirty="0">
                <a:ea typeface="+mn-lt"/>
                <a:cs typeface="+mn-lt"/>
              </a:rPr>
              <a:t>6. Le gouvernement signe un accord avec les Arabes pour finir la guerre. </a:t>
            </a:r>
            <a:r>
              <a:rPr lang="fr" sz="2400" dirty="0">
                <a:solidFill>
                  <a:schemeClr val="accent1"/>
                </a:solidFill>
                <a:ea typeface="+mn-lt"/>
                <a:cs typeface="+mn-lt"/>
              </a:rPr>
              <a:t>The French </a:t>
            </a:r>
            <a:r>
              <a:rPr lang="fr" sz="2400" dirty="0" err="1">
                <a:solidFill>
                  <a:schemeClr val="accent1"/>
                </a:solidFill>
                <a:ea typeface="+mn-lt"/>
                <a:cs typeface="+mn-lt"/>
              </a:rPr>
              <a:t>government</a:t>
            </a:r>
            <a:r>
              <a:rPr lang="fr" sz="24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fr" sz="2400" dirty="0" err="1">
                <a:solidFill>
                  <a:schemeClr val="accent1"/>
                </a:solidFill>
                <a:ea typeface="+mn-lt"/>
                <a:cs typeface="+mn-lt"/>
              </a:rPr>
              <a:t>signs</a:t>
            </a:r>
            <a:r>
              <a:rPr lang="fr" sz="2400" dirty="0">
                <a:solidFill>
                  <a:schemeClr val="accent1"/>
                </a:solidFill>
                <a:ea typeface="+mn-lt"/>
                <a:cs typeface="+mn-lt"/>
              </a:rPr>
              <a:t> an agreement </a:t>
            </a:r>
            <a:r>
              <a:rPr lang="fr" sz="2400" dirty="0" err="1">
                <a:solidFill>
                  <a:schemeClr val="accent1"/>
                </a:solidFill>
                <a:ea typeface="+mn-lt"/>
                <a:cs typeface="+mn-lt"/>
              </a:rPr>
              <a:t>with</a:t>
            </a:r>
            <a:r>
              <a:rPr lang="fr" sz="2400" dirty="0">
                <a:solidFill>
                  <a:schemeClr val="accent1"/>
                </a:solidFill>
                <a:ea typeface="+mn-lt"/>
                <a:cs typeface="+mn-lt"/>
              </a:rPr>
              <a:t> the </a:t>
            </a:r>
            <a:r>
              <a:rPr lang="fr" sz="2400" dirty="0" err="1">
                <a:solidFill>
                  <a:schemeClr val="accent1"/>
                </a:solidFill>
                <a:ea typeface="+mn-lt"/>
                <a:cs typeface="+mn-lt"/>
              </a:rPr>
              <a:t>Arabs</a:t>
            </a:r>
            <a:r>
              <a:rPr lang="fr" sz="2400" dirty="0">
                <a:solidFill>
                  <a:schemeClr val="accent1"/>
                </a:solidFill>
                <a:ea typeface="+mn-lt"/>
                <a:cs typeface="+mn-lt"/>
              </a:rPr>
              <a:t> to end the </a:t>
            </a:r>
            <a:r>
              <a:rPr lang="fr" sz="2400" dirty="0" err="1">
                <a:solidFill>
                  <a:schemeClr val="accent1"/>
                </a:solidFill>
                <a:ea typeface="+mn-lt"/>
                <a:cs typeface="+mn-lt"/>
              </a:rPr>
              <a:t>war</a:t>
            </a:r>
            <a:r>
              <a:rPr lang="fr" sz="2400" dirty="0">
                <a:solidFill>
                  <a:schemeClr val="accent1"/>
                </a:solidFill>
                <a:ea typeface="+mn-lt"/>
                <a:cs typeface="+mn-lt"/>
              </a:rPr>
              <a:t>.</a:t>
            </a:r>
            <a:endParaRPr lang="en-GB" sz="2400" dirty="0">
              <a:solidFill>
                <a:schemeClr val="accent1"/>
              </a:solidFill>
              <a:ea typeface="+mn-lt"/>
              <a:cs typeface="+mn-lt"/>
            </a:endParaRPr>
          </a:p>
          <a:p>
            <a:pPr marL="0" indent="0">
              <a:buNone/>
            </a:pPr>
            <a:endParaRPr lang="fr" sz="1400" dirty="0">
              <a:solidFill>
                <a:schemeClr val="accent1"/>
              </a:solidFill>
              <a:cs typeface="Calibri"/>
            </a:endParaRPr>
          </a:p>
          <a:p>
            <a:pPr marL="0" indent="0">
              <a:buNone/>
            </a:pPr>
            <a:r>
              <a:rPr lang="fr" sz="2400" dirty="0">
                <a:ea typeface="+mn-lt"/>
                <a:cs typeface="+mn-lt"/>
              </a:rPr>
              <a:t>7. La famille de Jeanne doit partir pour la France parce que c’est dangereux. Ils ne veulent pas quitter L’Algérie. </a:t>
            </a:r>
            <a:r>
              <a:rPr lang="fr" sz="2400" dirty="0" err="1">
                <a:solidFill>
                  <a:schemeClr val="accent1"/>
                </a:solidFill>
                <a:ea typeface="+mn-lt"/>
                <a:cs typeface="+mn-lt"/>
              </a:rPr>
              <a:t>Jeanne's</a:t>
            </a:r>
            <a:r>
              <a:rPr lang="fr" sz="24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fr" sz="2400" dirty="0" err="1">
                <a:solidFill>
                  <a:schemeClr val="accent1"/>
                </a:solidFill>
                <a:ea typeface="+mn-lt"/>
                <a:cs typeface="+mn-lt"/>
              </a:rPr>
              <a:t>family</a:t>
            </a:r>
            <a:r>
              <a:rPr lang="fr" sz="2400" dirty="0">
                <a:solidFill>
                  <a:schemeClr val="accent1"/>
                </a:solidFill>
                <a:ea typeface="+mn-lt"/>
                <a:cs typeface="+mn-lt"/>
              </a:rPr>
              <a:t> has to </a:t>
            </a:r>
            <a:r>
              <a:rPr lang="fr" sz="2400" dirty="0" err="1">
                <a:solidFill>
                  <a:schemeClr val="accent1"/>
                </a:solidFill>
                <a:ea typeface="+mn-lt"/>
                <a:cs typeface="+mn-lt"/>
              </a:rPr>
              <a:t>leave</a:t>
            </a:r>
            <a:r>
              <a:rPr lang="fr" sz="2400" dirty="0">
                <a:solidFill>
                  <a:schemeClr val="accent1"/>
                </a:solidFill>
                <a:ea typeface="+mn-lt"/>
                <a:cs typeface="+mn-lt"/>
              </a:rPr>
              <a:t> to France </a:t>
            </a:r>
            <a:r>
              <a:rPr lang="fr" sz="2400" dirty="0" err="1">
                <a:solidFill>
                  <a:schemeClr val="accent1"/>
                </a:solidFill>
                <a:ea typeface="+mn-lt"/>
                <a:cs typeface="+mn-lt"/>
              </a:rPr>
              <a:t>because</a:t>
            </a:r>
            <a:r>
              <a:rPr lang="fr" sz="24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fr" sz="2400" dirty="0" err="1">
                <a:solidFill>
                  <a:schemeClr val="accent1"/>
                </a:solidFill>
                <a:ea typeface="+mn-lt"/>
                <a:cs typeface="+mn-lt"/>
              </a:rPr>
              <a:t>it</a:t>
            </a:r>
            <a:r>
              <a:rPr lang="fr" sz="24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fr" sz="2400" dirty="0" err="1">
                <a:solidFill>
                  <a:schemeClr val="accent1"/>
                </a:solidFill>
                <a:ea typeface="+mn-lt"/>
                <a:cs typeface="+mn-lt"/>
              </a:rPr>
              <a:t>is</a:t>
            </a:r>
            <a:r>
              <a:rPr lang="fr" sz="24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fr" sz="2400" dirty="0" err="1">
                <a:solidFill>
                  <a:schemeClr val="accent1"/>
                </a:solidFill>
                <a:ea typeface="+mn-lt"/>
                <a:cs typeface="+mn-lt"/>
              </a:rPr>
              <a:t>dangerous</a:t>
            </a:r>
            <a:r>
              <a:rPr lang="fr" sz="2400" dirty="0">
                <a:solidFill>
                  <a:schemeClr val="accent1"/>
                </a:solidFill>
                <a:ea typeface="+mn-lt"/>
                <a:cs typeface="+mn-lt"/>
              </a:rPr>
              <a:t>. </a:t>
            </a:r>
            <a:r>
              <a:rPr lang="fr" sz="2400" dirty="0" err="1">
                <a:solidFill>
                  <a:schemeClr val="accent1"/>
                </a:solidFill>
                <a:ea typeface="+mn-lt"/>
                <a:cs typeface="+mn-lt"/>
              </a:rPr>
              <a:t>They</a:t>
            </a:r>
            <a:r>
              <a:rPr lang="fr" sz="24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fr" sz="2400" dirty="0" err="1">
                <a:solidFill>
                  <a:schemeClr val="accent1"/>
                </a:solidFill>
                <a:ea typeface="+mn-lt"/>
                <a:cs typeface="+mn-lt"/>
              </a:rPr>
              <a:t>don't</a:t>
            </a:r>
            <a:r>
              <a:rPr lang="fr" sz="2400" dirty="0">
                <a:solidFill>
                  <a:schemeClr val="accent1"/>
                </a:solidFill>
                <a:ea typeface="+mn-lt"/>
                <a:cs typeface="+mn-lt"/>
              </a:rPr>
              <a:t> </a:t>
            </a:r>
            <a:r>
              <a:rPr lang="fr" sz="2400" dirty="0" err="1">
                <a:solidFill>
                  <a:schemeClr val="accent1"/>
                </a:solidFill>
                <a:ea typeface="+mn-lt"/>
                <a:cs typeface="+mn-lt"/>
              </a:rPr>
              <a:t>want</a:t>
            </a:r>
            <a:r>
              <a:rPr lang="fr" sz="2400" dirty="0">
                <a:solidFill>
                  <a:schemeClr val="accent1"/>
                </a:solidFill>
                <a:ea typeface="+mn-lt"/>
                <a:cs typeface="+mn-lt"/>
              </a:rPr>
              <a:t> to </a:t>
            </a:r>
            <a:r>
              <a:rPr lang="fr" sz="2400" dirty="0" err="1">
                <a:solidFill>
                  <a:schemeClr val="accent1"/>
                </a:solidFill>
                <a:ea typeface="+mn-lt"/>
                <a:cs typeface="+mn-lt"/>
              </a:rPr>
              <a:t>leave</a:t>
            </a:r>
            <a:r>
              <a:rPr lang="fr" sz="2400" dirty="0">
                <a:solidFill>
                  <a:schemeClr val="accent1"/>
                </a:solidFill>
                <a:ea typeface="+mn-lt"/>
                <a:cs typeface="+mn-lt"/>
              </a:rPr>
              <a:t>.</a:t>
            </a:r>
            <a:endParaRPr lang="en-GB" sz="2400" dirty="0">
              <a:solidFill>
                <a:schemeClr val="accent1"/>
              </a:solidFill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650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E4A14-DE34-9DB5-F352-3462B62A1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3" y="-118873"/>
            <a:ext cx="10241280" cy="123444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Life as an immigrant - Omar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F14C6-E2F5-4F12-DA69-27A24076B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60" y="1484312"/>
            <a:ext cx="10241280" cy="47450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800" dirty="0">
                <a:effectLst/>
                <a:ea typeface="Arial" panose="020B0604020202020204" pitchFamily="34" charset="0"/>
                <a:cs typeface="Calibri"/>
              </a:rPr>
              <a:t>Imagine that Omar moves to France in ten years to find work.</a:t>
            </a:r>
          </a:p>
          <a:p>
            <a:pPr marL="0" indent="0">
              <a:buNone/>
            </a:pPr>
            <a:r>
              <a:rPr lang="en-GB" sz="2800" dirty="0">
                <a:solidFill>
                  <a:schemeClr val="accent1"/>
                </a:solidFill>
                <a:effectLst/>
                <a:ea typeface="Arial" panose="020B0604020202020204" pitchFamily="34" charset="0"/>
                <a:cs typeface="Calibri"/>
              </a:rPr>
              <a:t>If Omar moves to France as an immigrant how will he be treated?</a:t>
            </a:r>
          </a:p>
          <a:p>
            <a:pPr marL="0" indent="0">
              <a:buNone/>
            </a:pPr>
            <a:r>
              <a:rPr lang="en-GB" sz="2800" dirty="0">
                <a:solidFill>
                  <a:schemeClr val="accent1"/>
                </a:solidFill>
                <a:ea typeface="Arial" panose="020B0604020202020204" pitchFamily="34" charset="0"/>
                <a:cs typeface="Calibri"/>
              </a:rPr>
              <a:t>How are immigrants often treated?</a:t>
            </a:r>
          </a:p>
          <a:p>
            <a:pPr marL="0" indent="0">
              <a:buNone/>
            </a:pPr>
            <a:r>
              <a:rPr lang="en-GB" sz="2800" dirty="0">
                <a:solidFill>
                  <a:schemeClr val="accent1"/>
                </a:solidFill>
                <a:effectLst/>
                <a:ea typeface="Arial" panose="020B0604020202020204" pitchFamily="34" charset="0"/>
                <a:cs typeface="Calibri"/>
              </a:rPr>
              <a:t>How will he feel?</a:t>
            </a:r>
          </a:p>
          <a:p>
            <a:pPr marL="0" indent="0">
              <a:buNone/>
            </a:pPr>
            <a:endParaRPr lang="en-GB" sz="2800" dirty="0">
              <a:solidFill>
                <a:schemeClr val="accent1"/>
              </a:solidFill>
              <a:effectLst/>
              <a:ea typeface="Arial" panose="020B0604020202020204" pitchFamily="34" charset="0"/>
              <a:cs typeface="Calibri"/>
            </a:endParaRPr>
          </a:p>
          <a:p>
            <a:pPr marL="0" indent="0">
              <a:buNone/>
            </a:pPr>
            <a:r>
              <a:rPr lang="en-GB" sz="2800" dirty="0">
                <a:solidFill>
                  <a:schemeClr val="accent1"/>
                </a:solidFill>
                <a:effectLst/>
                <a:ea typeface="Arial" panose="020B0604020202020204" pitchFamily="34" charset="0"/>
                <a:cs typeface="Calibri"/>
              </a:rPr>
              <a:t>How should we treat immigrants?</a:t>
            </a:r>
          </a:p>
          <a:p>
            <a:pPr marL="0" indent="0">
              <a:buNone/>
            </a:pPr>
            <a:br>
              <a:rPr lang="en-GB" sz="2800" dirty="0">
                <a:effectLst/>
                <a:ea typeface="Arial" panose="020B0604020202020204" pitchFamily="34" charset="0"/>
                <a:cs typeface="Calibri" panose="020F0502020204030204" pitchFamily="34" charset="0"/>
              </a:rPr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10773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F19BA-9193-44EF-12E7-FD33D957C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3" y="169164"/>
            <a:ext cx="10241280" cy="123444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Not all new arrivals are treated the same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4BEAD-3424-D958-F330-934F5EE24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663" y="1683639"/>
            <a:ext cx="10241280" cy="3959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>
                <a:effectLst/>
                <a:ea typeface="Arial" panose="020B0604020202020204" pitchFamily="34" charset="0"/>
                <a:cs typeface="Calibri" panose="020F0502020204030204" pitchFamily="34" charset="0"/>
              </a:rPr>
              <a:t>Do you think there will be a difference between how Jeanne is treated and how Omar is treated in France? </a:t>
            </a:r>
            <a:br>
              <a:rPr lang="en-GB" sz="2800" dirty="0">
                <a:ea typeface="Arial" panose="020B0604020202020204" pitchFamily="34" charset="0"/>
                <a:cs typeface="Calibri" panose="020F0502020204030204" pitchFamily="34" charset="0"/>
              </a:rPr>
            </a:br>
            <a:br>
              <a:rPr lang="en-GB" sz="2800" dirty="0">
                <a:ea typeface="Arial" panose="020B0604020202020204" pitchFamily="34" charset="0"/>
                <a:cs typeface="Calibri" panose="020F0502020204030204" pitchFamily="34" charset="0"/>
              </a:rPr>
            </a:br>
            <a:r>
              <a:rPr lang="en-GB" sz="2800" dirty="0">
                <a:ea typeface="Arial" panose="020B0604020202020204" pitchFamily="34" charset="0"/>
                <a:cs typeface="Calibri" panose="020F0502020204030204" pitchFamily="34" charset="0"/>
              </a:rPr>
              <a:t>Do you think it</a:t>
            </a:r>
            <a:r>
              <a:rPr lang="en-GB" sz="2800" dirty="0">
                <a:effectLst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>
                <a:ea typeface="Arial" panose="020B0604020202020204" pitchFamily="34" charset="0"/>
                <a:cs typeface="Calibri" panose="020F0502020204030204" pitchFamily="34" charset="0"/>
              </a:rPr>
              <a:t>will </a:t>
            </a:r>
            <a:r>
              <a:rPr lang="en-GB" sz="2800" dirty="0">
                <a:effectLst/>
                <a:ea typeface="Arial" panose="020B0604020202020204" pitchFamily="34" charset="0"/>
                <a:cs typeface="Calibri" panose="020F0502020204030204" pitchFamily="34" charset="0"/>
              </a:rPr>
              <a:t>make a difference that Jeanne is a white refugee </a:t>
            </a:r>
            <a:r>
              <a:rPr lang="en-GB" sz="2800" dirty="0">
                <a:ea typeface="Arial" panose="020B0604020202020204" pitchFamily="34" charset="0"/>
                <a:cs typeface="Calibri" panose="020F0502020204030204" pitchFamily="34" charset="0"/>
              </a:rPr>
              <a:t>from a French</a:t>
            </a:r>
            <a:r>
              <a:rPr lang="en-GB" sz="2800" dirty="0">
                <a:effectLst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800" dirty="0">
                <a:ea typeface="Arial" panose="020B0604020202020204" pitchFamily="34" charset="0"/>
                <a:cs typeface="Calibri" panose="020F0502020204030204" pitchFamily="34" charset="0"/>
              </a:rPr>
              <a:t>family</a:t>
            </a:r>
            <a:r>
              <a:rPr lang="en-GB" sz="2800" dirty="0">
                <a:effectLst/>
                <a:ea typeface="Arial" panose="020B0604020202020204" pitchFamily="34" charset="0"/>
                <a:cs typeface="Calibri" panose="020F0502020204030204" pitchFamily="34" charset="0"/>
              </a:rPr>
              <a:t> and that Omar is an Arab immigrant? Don’t forget that the Algerians fought against the French to become independent. Will that matter?</a:t>
            </a:r>
            <a:endParaRPr lang="en-US" sz="28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477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A4AFA-E407-BD7A-76D2-566F0B9B0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3" y="-146431"/>
            <a:ext cx="10241280" cy="123444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What will happen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817A1-5C39-F455-9D99-2051BE68C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855" y="1484313"/>
            <a:ext cx="11331145" cy="51033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2400" dirty="0">
                <a:latin typeface="Calibri"/>
                <a:ea typeface="Arial" panose="020B0604020202020204" pitchFamily="34" charset="0"/>
                <a:cs typeface="Calibri"/>
              </a:rPr>
              <a:t>Using </a:t>
            </a:r>
            <a:r>
              <a:rPr lang="en-GB" sz="2400" b="1" dirty="0" err="1">
                <a:solidFill>
                  <a:schemeClr val="accent1"/>
                </a:solidFill>
                <a:latin typeface="Calibri"/>
                <a:ea typeface="Arial" panose="020B0604020202020204" pitchFamily="34" charset="0"/>
                <a:cs typeface="Calibri"/>
              </a:rPr>
              <a:t>aller</a:t>
            </a:r>
            <a:r>
              <a:rPr lang="en-GB" b="1" dirty="0">
                <a:solidFill>
                  <a:schemeClr val="accent1"/>
                </a:solidFill>
                <a:latin typeface="Calibri"/>
                <a:ea typeface="Arial" panose="020B0604020202020204" pitchFamily="34" charset="0"/>
                <a:cs typeface="Calibri"/>
              </a:rPr>
              <a:t> + infinitive</a:t>
            </a:r>
            <a:r>
              <a:rPr lang="en-GB" dirty="0">
                <a:latin typeface="Calibri"/>
                <a:ea typeface="Arial" panose="020B0604020202020204" pitchFamily="34" charset="0"/>
                <a:cs typeface="Calibri"/>
              </a:rPr>
              <a:t>, say what </a:t>
            </a:r>
            <a:r>
              <a:rPr lang="en-GB" u="sng" dirty="0">
                <a:latin typeface="Calibri"/>
                <a:ea typeface="Arial" panose="020B0604020202020204" pitchFamily="34" charset="0"/>
                <a:cs typeface="Calibri"/>
              </a:rPr>
              <a:t>is going to </a:t>
            </a:r>
            <a:r>
              <a:rPr lang="en-GB" dirty="0">
                <a:latin typeface="Calibri"/>
                <a:ea typeface="Arial" panose="020B0604020202020204" pitchFamily="34" charset="0"/>
                <a:cs typeface="Calibri"/>
              </a:rPr>
              <a:t>happen (e.g. Jeanne is going to…)</a:t>
            </a:r>
            <a:endParaRPr lang="en-GB" sz="2400" dirty="0">
              <a:latin typeface="Calibri"/>
              <a:ea typeface="Arial" panose="020B0604020202020204" pitchFamily="34" charset="0"/>
              <a:cs typeface="Calibri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GB" sz="2400" dirty="0">
                <a:latin typeface="Calibri"/>
                <a:ea typeface="Arial" panose="020B0604020202020204" pitchFamily="34" charset="0"/>
                <a:cs typeface="Calibri"/>
              </a:rPr>
              <a:t>On your activity sheet, join</a:t>
            </a:r>
            <a:r>
              <a:rPr lang="en-GB" sz="2400" dirty="0">
                <a:effectLst/>
                <a:latin typeface="Calibri"/>
                <a:ea typeface="Arial" panose="020B0604020202020204" pitchFamily="34" charset="0"/>
                <a:cs typeface="Calibri"/>
              </a:rPr>
              <a:t> up the sentences to make future statements about what might happen next. There might be more than one possible answer – you choose what happens! Write them out in their completed form and translate them into English.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4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4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1.     Jeanne </a:t>
            </a:r>
            <a:r>
              <a:rPr lang="en-GB" sz="2400" dirty="0" err="1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va</a:t>
            </a:r>
            <a:r>
              <a:rPr lang="en-GB" sz="24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…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4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2.     Omar </a:t>
            </a:r>
            <a:r>
              <a:rPr lang="en-GB" sz="2400" dirty="0" err="1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va</a:t>
            </a:r>
            <a:r>
              <a:rPr lang="en-GB" sz="24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…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4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3.     Les parents de Jeanne </a:t>
            </a:r>
            <a:r>
              <a:rPr lang="en-GB" sz="2400" dirty="0" err="1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vont</a:t>
            </a:r>
            <a:r>
              <a:rPr lang="en-GB" sz="24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…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4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5.     Les </a:t>
            </a:r>
            <a:r>
              <a:rPr lang="en-GB" sz="2400" dirty="0" err="1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Algériens</a:t>
            </a:r>
            <a:r>
              <a:rPr lang="en-GB" sz="24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vont</a:t>
            </a:r>
            <a:r>
              <a:rPr lang="en-GB" sz="24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144638-4587-ED53-A51A-01EE53A4C131}"/>
              </a:ext>
            </a:extLst>
          </p:cNvPr>
          <p:cNvSpPr txBox="1"/>
          <p:nvPr/>
        </p:nvSpPr>
        <p:spPr>
          <a:xfrm>
            <a:off x="5811795" y="3432655"/>
            <a:ext cx="6098058" cy="29158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24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a.     </a:t>
            </a:r>
            <a:r>
              <a:rPr lang="en-GB" sz="24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rester</a:t>
            </a:r>
            <a:r>
              <a:rPr lang="en-GB" sz="24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en</a:t>
            </a:r>
            <a:r>
              <a:rPr lang="en-GB" sz="24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Algérie</a:t>
            </a:r>
            <a:endParaRPr lang="en-GB" sz="2400" dirty="0">
              <a:solidFill>
                <a:schemeClr val="accent1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GB" sz="24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b.     </a:t>
            </a:r>
            <a:r>
              <a:rPr lang="en-GB" sz="24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déménager</a:t>
            </a:r>
            <a:r>
              <a:rPr lang="en-GB" sz="24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en</a:t>
            </a:r>
            <a:r>
              <a:rPr lang="en-GB" sz="24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France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4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c.     </a:t>
            </a:r>
            <a:r>
              <a:rPr lang="en-GB" sz="24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rester</a:t>
            </a:r>
            <a:r>
              <a:rPr lang="en-GB" sz="24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en</a:t>
            </a:r>
            <a:r>
              <a:rPr lang="en-GB" sz="24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contact avec Omar/Jeanne</a:t>
            </a:r>
          </a:p>
          <a:p>
            <a:pPr>
              <a:lnSpc>
                <a:spcPct val="110000"/>
              </a:lnSpc>
            </a:pPr>
            <a:r>
              <a:rPr lang="en-GB" sz="2400" dirty="0">
                <a:solidFill>
                  <a:schemeClr val="accent1"/>
                </a:solidFill>
                <a:effectLst/>
                <a:latin typeface="Calibri"/>
                <a:ea typeface="Arial" panose="020B0604020202020204" pitchFamily="34" charset="0"/>
                <a:cs typeface="Calibri"/>
              </a:rPr>
              <a:t>d.</a:t>
            </a:r>
            <a:r>
              <a:rPr lang="en-GB" sz="2400" dirty="0">
                <a:solidFill>
                  <a:schemeClr val="accent1"/>
                </a:solidFill>
                <a:latin typeface="Calibri"/>
                <a:ea typeface="Arial" panose="020B0604020202020204" pitchFamily="34" charset="0"/>
                <a:cs typeface="Calibri"/>
              </a:rPr>
              <a:t>     </a:t>
            </a:r>
            <a:r>
              <a:rPr lang="en-GB" sz="2400" dirty="0" err="1">
                <a:solidFill>
                  <a:schemeClr val="accent1"/>
                </a:solidFill>
                <a:latin typeface="Calibri"/>
                <a:ea typeface="Arial" panose="020B0604020202020204" pitchFamily="34" charset="0"/>
                <a:cs typeface="Calibri"/>
              </a:rPr>
              <a:t>trouver</a:t>
            </a:r>
            <a:r>
              <a:rPr lang="en-GB" sz="2400" dirty="0">
                <a:solidFill>
                  <a:schemeClr val="accent1"/>
                </a:solidFill>
                <a:effectLst/>
                <a:latin typeface="Calibri"/>
                <a:ea typeface="Arial" panose="020B0604020202020204" pitchFamily="34" charset="0"/>
                <a:cs typeface="Calibri"/>
              </a:rPr>
              <a:t> un travail </a:t>
            </a:r>
            <a:r>
              <a:rPr lang="en-GB" sz="2400" dirty="0" err="1">
                <a:solidFill>
                  <a:schemeClr val="accent1"/>
                </a:solidFill>
                <a:effectLst/>
                <a:latin typeface="Calibri"/>
                <a:ea typeface="Arial" panose="020B0604020202020204" pitchFamily="34" charset="0"/>
                <a:cs typeface="Calibri"/>
              </a:rPr>
              <a:t>en</a:t>
            </a:r>
            <a:r>
              <a:rPr lang="en-GB" sz="2400" dirty="0">
                <a:solidFill>
                  <a:schemeClr val="accent1"/>
                </a:solidFill>
                <a:effectLst/>
                <a:latin typeface="Calibri"/>
                <a:ea typeface="Arial" panose="020B0604020202020204" pitchFamily="34" charset="0"/>
                <a:cs typeface="Calibri"/>
              </a:rPr>
              <a:t> France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4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e.     vivre avec </a:t>
            </a:r>
            <a:r>
              <a:rPr lang="en-GB" sz="24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sa</a:t>
            </a:r>
            <a:r>
              <a:rPr lang="en-GB" sz="24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famille</a:t>
            </a:r>
            <a:r>
              <a:rPr lang="en-GB" sz="24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en</a:t>
            </a:r>
            <a:r>
              <a:rPr lang="en-GB" sz="24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Algérie</a:t>
            </a:r>
            <a:r>
              <a:rPr lang="en-GB" sz="24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4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f.      </a:t>
            </a:r>
            <a:r>
              <a:rPr lang="en-GB" sz="24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être</a:t>
            </a:r>
            <a:r>
              <a:rPr lang="en-GB" sz="24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content(e)(s)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4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g.     </a:t>
            </a:r>
            <a:r>
              <a:rPr lang="en-GB" sz="24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être</a:t>
            </a:r>
            <a:r>
              <a:rPr lang="en-GB" sz="24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triste(s)</a:t>
            </a:r>
          </a:p>
        </p:txBody>
      </p:sp>
    </p:spTree>
    <p:extLst>
      <p:ext uri="{BB962C8B-B14F-4D97-AF65-F5344CB8AC3E}">
        <p14:creationId xmlns:p14="http://schemas.microsoft.com/office/powerpoint/2010/main" val="599805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BE29A-4F40-BC8E-764B-E752BF0CA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3" y="0"/>
            <a:ext cx="10241280" cy="123444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1"/>
                </a:solidFill>
              </a:rPr>
              <a:t>Today’s language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54B6D-7BEF-7EC4-1C18-F3D511DB4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4425" y="1683639"/>
            <a:ext cx="10241280" cy="3959352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en-US" sz="3200" dirty="0"/>
              <a:t>Using the near future (</a:t>
            </a:r>
            <a:r>
              <a:rPr lang="en-US" sz="3200" dirty="0" err="1"/>
              <a:t>aller</a:t>
            </a:r>
            <a:r>
              <a:rPr lang="en-US" sz="3200" dirty="0"/>
              <a:t> + infinitive) to say:</a:t>
            </a:r>
          </a:p>
          <a:p>
            <a:r>
              <a:rPr lang="en-US" sz="3200" i="1" dirty="0"/>
              <a:t>I am going to do (something)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accent1"/>
                </a:solidFill>
              </a:rPr>
              <a:t>Je </a:t>
            </a:r>
            <a:r>
              <a:rPr lang="en-US" sz="3200" dirty="0" err="1">
                <a:solidFill>
                  <a:schemeClr val="accent1"/>
                </a:solidFill>
              </a:rPr>
              <a:t>vais</a:t>
            </a:r>
            <a:r>
              <a:rPr lang="en-US" sz="3200" dirty="0">
                <a:solidFill>
                  <a:schemeClr val="accent1"/>
                </a:solidFill>
              </a:rPr>
              <a:t> faire (</a:t>
            </a:r>
            <a:r>
              <a:rPr lang="en-US" sz="3200" dirty="0" err="1">
                <a:solidFill>
                  <a:schemeClr val="accent1"/>
                </a:solidFill>
              </a:rPr>
              <a:t>quelque</a:t>
            </a:r>
            <a:r>
              <a:rPr lang="en-US" sz="3200" dirty="0">
                <a:solidFill>
                  <a:schemeClr val="accent1"/>
                </a:solidFill>
              </a:rPr>
              <a:t> chose)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800" dirty="0"/>
              <a:t>This allows us to talk about things that are going to happen in the future.</a:t>
            </a:r>
          </a:p>
        </p:txBody>
      </p:sp>
    </p:spTree>
    <p:extLst>
      <p:ext uri="{BB962C8B-B14F-4D97-AF65-F5344CB8AC3E}">
        <p14:creationId xmlns:p14="http://schemas.microsoft.com/office/powerpoint/2010/main" val="3125497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A4AFA-E407-BD7A-76D2-566F0B9B0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3" y="0"/>
            <a:ext cx="10241280" cy="123444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accent1"/>
                </a:solidFill>
              </a:rPr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817A1-5C39-F455-9D99-2051BE68C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663" y="1484313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dirty="0">
                <a:cs typeface="Calibri"/>
              </a:rPr>
              <a:t>We will:</a:t>
            </a:r>
          </a:p>
          <a:p>
            <a:r>
              <a:rPr lang="en-US" sz="3200" dirty="0">
                <a:cs typeface="Calibri"/>
              </a:rPr>
              <a:t>Do a quiz</a:t>
            </a:r>
          </a:p>
          <a:p>
            <a:r>
              <a:rPr lang="en-US" sz="3200" dirty="0"/>
              <a:t>Read the next sections of our comic</a:t>
            </a:r>
            <a:endParaRPr lang="en-US" sz="3200">
              <a:cs typeface="Calibri"/>
            </a:endParaRPr>
          </a:p>
          <a:p>
            <a:r>
              <a:rPr lang="en-US" sz="3200" dirty="0"/>
              <a:t>Focus back on the quayside, where Jeanne’s family is about to depart on the boat for France. </a:t>
            </a:r>
            <a:endParaRPr lang="en-US" sz="3200">
              <a:cs typeface="Calibri" panose="020F0502020204030204"/>
            </a:endParaRPr>
          </a:p>
          <a:p>
            <a:r>
              <a:rPr lang="en-US" sz="3200" dirty="0" err="1"/>
              <a:t>Practise</a:t>
            </a:r>
            <a:r>
              <a:rPr lang="en-US" sz="3200" dirty="0"/>
              <a:t> talking about the future</a:t>
            </a:r>
            <a:endParaRPr lang="en-US" sz="3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0557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A4AFA-E407-BD7A-76D2-566F0B9B0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631" y="-465058"/>
            <a:ext cx="6002110" cy="1495425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chemeClr val="accent1"/>
                </a:solidFill>
              </a:rPr>
              <a:t>Vrai</a:t>
            </a:r>
            <a:r>
              <a:rPr lang="en-US" sz="4000" b="1" dirty="0">
                <a:solidFill>
                  <a:schemeClr val="accent1"/>
                </a:solidFill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</a:rPr>
              <a:t>ou</a:t>
            </a:r>
            <a:r>
              <a:rPr lang="en-US" sz="4000" b="1" dirty="0">
                <a:solidFill>
                  <a:schemeClr val="accent1"/>
                </a:solidFill>
              </a:rPr>
              <a:t> Faux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817A1-5C39-F455-9D99-2051BE68C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184180"/>
            <a:ext cx="11531599" cy="5416635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lnSpc>
                <a:spcPct val="120000"/>
              </a:lnSpc>
              <a:spcBef>
                <a:spcPts val="800"/>
              </a:spcBef>
              <a:buNone/>
            </a:pPr>
            <a:r>
              <a:rPr lang="en-GB" dirty="0">
                <a:effectLst/>
                <a:ea typeface="Arial" panose="020B0604020202020204" pitchFamily="34" charset="0"/>
                <a:cs typeface="Calibri"/>
              </a:rPr>
              <a:t>1. Jeanne </a:t>
            </a:r>
            <a:r>
              <a:rPr lang="en-GB" dirty="0" err="1">
                <a:effectLst/>
                <a:ea typeface="Arial" panose="020B0604020202020204" pitchFamily="34" charset="0"/>
                <a:cs typeface="Calibri"/>
              </a:rPr>
              <a:t>habite</a:t>
            </a:r>
            <a:r>
              <a:rPr lang="en-GB" dirty="0">
                <a:effectLst/>
                <a:ea typeface="Arial" panose="020B0604020202020204" pitchFamily="34" charset="0"/>
                <a:cs typeface="Calibri"/>
              </a:rPr>
              <a:t> </a:t>
            </a:r>
            <a:r>
              <a:rPr lang="en-GB" dirty="0" err="1">
                <a:effectLst/>
                <a:ea typeface="Arial" panose="020B0604020202020204" pitchFamily="34" charset="0"/>
                <a:cs typeface="Calibri"/>
              </a:rPr>
              <a:t>en</a:t>
            </a:r>
            <a:r>
              <a:rPr lang="en-GB" dirty="0">
                <a:effectLst/>
                <a:ea typeface="Arial" panose="020B0604020202020204" pitchFamily="34" charset="0"/>
                <a:cs typeface="Calibri"/>
              </a:rPr>
              <a:t> </a:t>
            </a:r>
            <a:r>
              <a:rPr lang="en-GB" dirty="0" err="1">
                <a:effectLst/>
                <a:ea typeface="Arial" panose="020B0604020202020204" pitchFamily="34" charset="0"/>
                <a:cs typeface="Calibri"/>
              </a:rPr>
              <a:t>Algérie</a:t>
            </a:r>
            <a:r>
              <a:rPr lang="en-GB" dirty="0">
                <a:effectLst/>
                <a:ea typeface="Arial" panose="020B0604020202020204" pitchFamily="34" charset="0"/>
                <a:cs typeface="Calibri"/>
              </a:rPr>
              <a:t>. </a:t>
            </a:r>
            <a:r>
              <a:rPr lang="en-GB" dirty="0">
                <a:ea typeface="Arial" panose="020B0604020202020204" pitchFamily="34" charset="0"/>
                <a:cs typeface="Calibri"/>
              </a:rPr>
              <a:t>    </a:t>
            </a:r>
            <a:r>
              <a:rPr lang="en-GB" dirty="0">
                <a:solidFill>
                  <a:schemeClr val="accent1"/>
                </a:solidFill>
                <a:ea typeface="Arial" panose="020B0604020202020204" pitchFamily="34" charset="0"/>
                <a:cs typeface="Calibri"/>
              </a:rPr>
              <a:t> </a:t>
            </a:r>
            <a:r>
              <a:rPr lang="en-GB" i="1" dirty="0">
                <a:solidFill>
                  <a:schemeClr val="accent1"/>
                </a:solidFill>
                <a:ea typeface="Arial" panose="020B0604020202020204" pitchFamily="34" charset="0"/>
                <a:cs typeface="Calibri"/>
              </a:rPr>
              <a:t>Jeanne lives in Algeria</a:t>
            </a:r>
            <a:r>
              <a:rPr lang="en-GB" dirty="0">
                <a:ea typeface="Arial" panose="020B0604020202020204" pitchFamily="34" charset="0"/>
                <a:cs typeface="Calibri"/>
              </a:rPr>
              <a:t>   </a:t>
            </a:r>
            <a:endParaRPr lang="en-GB" dirty="0">
              <a:effectLst/>
              <a:ea typeface="Arial" panose="020B0604020202020204" pitchFamily="34" charset="0"/>
              <a:cs typeface="Calibri"/>
            </a:endParaRPr>
          </a:p>
          <a:p>
            <a:pPr marL="0" indent="0">
              <a:lnSpc>
                <a:spcPct val="120000"/>
              </a:lnSpc>
              <a:spcBef>
                <a:spcPts val="800"/>
              </a:spcBef>
              <a:buNone/>
            </a:pPr>
            <a:r>
              <a:rPr lang="en-GB" dirty="0">
                <a:effectLst/>
                <a:ea typeface="Arial" panose="020B0604020202020204" pitchFamily="34" charset="0"/>
                <a:cs typeface="Calibri"/>
              </a:rPr>
              <a:t>2. Jeanne et </a:t>
            </a:r>
            <a:r>
              <a:rPr lang="en-GB" dirty="0" err="1">
                <a:effectLst/>
                <a:ea typeface="Arial" panose="020B0604020202020204" pitchFamily="34" charset="0"/>
                <a:cs typeface="Calibri"/>
              </a:rPr>
              <a:t>sa</a:t>
            </a:r>
            <a:r>
              <a:rPr lang="en-GB" dirty="0">
                <a:effectLst/>
                <a:ea typeface="Arial" panose="020B0604020202020204" pitchFamily="34" charset="0"/>
                <a:cs typeface="Calibri"/>
              </a:rPr>
              <a:t> </a:t>
            </a:r>
            <a:r>
              <a:rPr lang="en-GB" dirty="0" err="1">
                <a:effectLst/>
                <a:ea typeface="Arial" panose="020B0604020202020204" pitchFamily="34" charset="0"/>
                <a:cs typeface="Calibri"/>
              </a:rPr>
              <a:t>famille</a:t>
            </a:r>
            <a:r>
              <a:rPr lang="en-GB" dirty="0">
                <a:effectLst/>
                <a:ea typeface="Arial" panose="020B0604020202020204" pitchFamily="34" charset="0"/>
                <a:cs typeface="Calibri"/>
              </a:rPr>
              <a:t> </a:t>
            </a:r>
            <a:r>
              <a:rPr lang="en-GB" dirty="0" err="1">
                <a:effectLst/>
                <a:ea typeface="Arial" panose="020B0604020202020204" pitchFamily="34" charset="0"/>
                <a:cs typeface="Calibri"/>
              </a:rPr>
              <a:t>habitent</a:t>
            </a:r>
            <a:r>
              <a:rPr lang="en-GB" dirty="0">
                <a:effectLst/>
                <a:ea typeface="Arial" panose="020B0604020202020204" pitchFamily="34" charset="0"/>
                <a:cs typeface="Calibri"/>
              </a:rPr>
              <a:t> à la </a:t>
            </a:r>
            <a:r>
              <a:rPr lang="en-GB" dirty="0" err="1">
                <a:effectLst/>
                <a:ea typeface="Arial" panose="020B0604020202020204" pitchFamily="34" charset="0"/>
                <a:cs typeface="Calibri"/>
              </a:rPr>
              <a:t>montagne</a:t>
            </a:r>
            <a:r>
              <a:rPr lang="en-GB" dirty="0">
                <a:effectLst/>
                <a:ea typeface="Arial" panose="020B0604020202020204" pitchFamily="34" charset="0"/>
                <a:cs typeface="Calibri"/>
              </a:rPr>
              <a:t>.</a:t>
            </a:r>
            <a:r>
              <a:rPr lang="en-GB" dirty="0">
                <a:ea typeface="Arial" panose="020B0604020202020204" pitchFamily="34" charset="0"/>
                <a:cs typeface="Calibri"/>
              </a:rPr>
              <a:t>  </a:t>
            </a:r>
            <a:r>
              <a:rPr lang="en-GB" i="1" dirty="0">
                <a:solidFill>
                  <a:schemeClr val="accent1"/>
                </a:solidFill>
                <a:ea typeface="Arial" panose="020B0604020202020204" pitchFamily="34" charset="0"/>
                <a:cs typeface="Calibri"/>
              </a:rPr>
              <a:t>Jeanne and her family live in the mountains</a:t>
            </a:r>
            <a:r>
              <a:rPr lang="en-GB" dirty="0">
                <a:solidFill>
                  <a:schemeClr val="accent1"/>
                </a:solidFill>
                <a:ea typeface="Arial" panose="020B0604020202020204" pitchFamily="34" charset="0"/>
                <a:cs typeface="Calibri"/>
              </a:rPr>
              <a:t> </a:t>
            </a:r>
            <a:endParaRPr lang="en-GB" dirty="0">
              <a:solidFill>
                <a:schemeClr val="accent1"/>
              </a:solidFill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800"/>
              </a:spcBef>
              <a:buNone/>
            </a:pPr>
            <a:r>
              <a:rPr lang="en-GB" dirty="0">
                <a:ea typeface="Arial" panose="020B0604020202020204" pitchFamily="34" charset="0"/>
                <a:cs typeface="Calibri"/>
              </a:rPr>
              <a:t>3. </a:t>
            </a:r>
            <a:r>
              <a:rPr lang="en-GB" dirty="0">
                <a:effectLst/>
                <a:ea typeface="Arial" panose="020B0604020202020204" pitchFamily="34" charset="0"/>
                <a:cs typeface="Calibri"/>
              </a:rPr>
              <a:t>Omar </a:t>
            </a:r>
            <a:r>
              <a:rPr lang="en-GB" dirty="0" err="1">
                <a:effectLst/>
                <a:ea typeface="Arial" panose="020B0604020202020204" pitchFamily="34" charset="0"/>
                <a:cs typeface="Calibri"/>
              </a:rPr>
              <a:t>dit</a:t>
            </a:r>
            <a:r>
              <a:rPr lang="en-GB" dirty="0">
                <a:effectLst/>
                <a:ea typeface="Arial" panose="020B0604020202020204" pitchFamily="34" charset="0"/>
                <a:cs typeface="Calibri"/>
              </a:rPr>
              <a:t> que les </a:t>
            </a:r>
            <a:r>
              <a:rPr lang="en-GB" dirty="0" err="1">
                <a:effectLst/>
                <a:ea typeface="Arial" panose="020B0604020202020204" pitchFamily="34" charset="0"/>
                <a:cs typeface="Calibri"/>
              </a:rPr>
              <a:t>Arabes</a:t>
            </a:r>
            <a:r>
              <a:rPr lang="en-GB" dirty="0">
                <a:effectLst/>
                <a:ea typeface="Arial" panose="020B0604020202020204" pitchFamily="34" charset="0"/>
                <a:cs typeface="Calibri"/>
              </a:rPr>
              <a:t> </a:t>
            </a:r>
            <a:r>
              <a:rPr lang="en-GB" dirty="0" err="1">
                <a:effectLst/>
                <a:ea typeface="Arial" panose="020B0604020202020204" pitchFamily="34" charset="0"/>
                <a:cs typeface="Calibri"/>
              </a:rPr>
              <a:t>veulent</a:t>
            </a:r>
            <a:r>
              <a:rPr lang="en-GB" dirty="0">
                <a:effectLst/>
                <a:ea typeface="Arial" panose="020B0604020202020204" pitchFamily="34" charset="0"/>
                <a:cs typeface="Calibri"/>
              </a:rPr>
              <a:t> </a:t>
            </a:r>
            <a:r>
              <a:rPr lang="en-GB" dirty="0" err="1">
                <a:effectLst/>
                <a:ea typeface="Arial" panose="020B0604020202020204" pitchFamily="34" charset="0"/>
                <a:cs typeface="Calibri"/>
              </a:rPr>
              <a:t>l’indépendance</a:t>
            </a:r>
            <a:r>
              <a:rPr lang="en-GB" dirty="0">
                <a:effectLst/>
                <a:ea typeface="Arial" panose="020B0604020202020204" pitchFamily="34" charset="0"/>
                <a:cs typeface="Calibri"/>
              </a:rPr>
              <a:t>. </a:t>
            </a:r>
            <a:r>
              <a:rPr lang="en-GB" i="1" dirty="0">
                <a:solidFill>
                  <a:schemeClr val="accent1"/>
                </a:solidFill>
                <a:ea typeface="Arial" panose="020B0604020202020204" pitchFamily="34" charset="0"/>
                <a:cs typeface="Calibri"/>
              </a:rPr>
              <a:t>Omar says the Arabs want independence </a:t>
            </a:r>
            <a:endParaRPr lang="en-GB" i="1" dirty="0">
              <a:solidFill>
                <a:schemeClr val="accent1"/>
              </a:solidFill>
              <a:effectLst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800"/>
              </a:spcBef>
              <a:buNone/>
            </a:pPr>
            <a:r>
              <a:rPr lang="en-GB" dirty="0">
                <a:effectLst/>
                <a:ea typeface="Arial" panose="020B0604020202020204" pitchFamily="34" charset="0"/>
                <a:cs typeface="Calibri"/>
              </a:rPr>
              <a:t>4. La </a:t>
            </a:r>
            <a:r>
              <a:rPr lang="en-GB" dirty="0" err="1">
                <a:effectLst/>
                <a:ea typeface="Arial" panose="020B0604020202020204" pitchFamily="34" charset="0"/>
                <a:cs typeface="Calibri"/>
              </a:rPr>
              <a:t>ville</a:t>
            </a:r>
            <a:r>
              <a:rPr lang="en-GB" dirty="0">
                <a:effectLst/>
                <a:ea typeface="Arial" panose="020B0604020202020204" pitchFamily="34" charset="0"/>
                <a:cs typeface="Calibri"/>
              </a:rPr>
              <a:t> d’Alger </a:t>
            </a:r>
            <a:r>
              <a:rPr lang="en-GB" dirty="0" err="1">
                <a:effectLst/>
                <a:ea typeface="Arial" panose="020B0604020202020204" pitchFamily="34" charset="0"/>
                <a:cs typeface="Calibri"/>
              </a:rPr>
              <a:t>est</a:t>
            </a:r>
            <a:r>
              <a:rPr lang="en-GB" dirty="0">
                <a:effectLst/>
                <a:ea typeface="Arial" panose="020B0604020202020204" pitchFamily="34" charset="0"/>
                <a:cs typeface="Calibri"/>
              </a:rPr>
              <a:t> </a:t>
            </a:r>
            <a:r>
              <a:rPr lang="en-GB" dirty="0" err="1">
                <a:effectLst/>
                <a:ea typeface="Arial" panose="020B0604020202020204" pitchFamily="34" charset="0"/>
                <a:cs typeface="Calibri"/>
              </a:rPr>
              <a:t>dangereuse</a:t>
            </a:r>
            <a:r>
              <a:rPr lang="en-GB" dirty="0">
                <a:effectLst/>
                <a:ea typeface="Arial" panose="020B0604020202020204" pitchFamily="34" charset="0"/>
                <a:cs typeface="Calibri"/>
              </a:rPr>
              <a:t> à cause de la guerre.</a:t>
            </a:r>
            <a:r>
              <a:rPr lang="en-GB" dirty="0">
                <a:ea typeface="Arial" panose="020B0604020202020204" pitchFamily="34" charset="0"/>
                <a:cs typeface="Calibri"/>
              </a:rPr>
              <a:t>   </a:t>
            </a:r>
            <a:r>
              <a:rPr lang="en-GB" i="1" dirty="0">
                <a:solidFill>
                  <a:schemeClr val="accent1"/>
                </a:solidFill>
                <a:ea typeface="Arial" panose="020B0604020202020204" pitchFamily="34" charset="0"/>
                <a:cs typeface="Calibri"/>
              </a:rPr>
              <a:t>The city of Algiers is dangerous because of the war</a:t>
            </a:r>
            <a:r>
              <a:rPr lang="en-GB" dirty="0">
                <a:ea typeface="Arial" panose="020B0604020202020204" pitchFamily="34" charset="0"/>
                <a:cs typeface="Calibri"/>
              </a:rPr>
              <a:t> </a:t>
            </a:r>
            <a:endParaRPr lang="en-GB" dirty="0">
              <a:effectLst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800"/>
              </a:spcBef>
              <a:buNone/>
            </a:pPr>
            <a:r>
              <a:rPr lang="en-GB" dirty="0">
                <a:effectLst/>
                <a:ea typeface="Arial" panose="020B0604020202020204" pitchFamily="34" charset="0"/>
                <a:cs typeface="Calibri"/>
              </a:rPr>
              <a:t>5. La </a:t>
            </a:r>
            <a:r>
              <a:rPr lang="en-GB" dirty="0" err="1">
                <a:effectLst/>
                <a:ea typeface="Arial" panose="020B0604020202020204" pitchFamily="34" charset="0"/>
                <a:cs typeface="Calibri"/>
              </a:rPr>
              <a:t>famille</a:t>
            </a:r>
            <a:r>
              <a:rPr lang="en-GB" dirty="0">
                <a:effectLst/>
                <a:ea typeface="Arial" panose="020B0604020202020204" pitchFamily="34" charset="0"/>
                <a:cs typeface="Calibri"/>
              </a:rPr>
              <a:t> de Jeanne </a:t>
            </a:r>
            <a:r>
              <a:rPr lang="en-GB" dirty="0" err="1">
                <a:effectLst/>
                <a:ea typeface="Arial" panose="020B0604020202020204" pitchFamily="34" charset="0"/>
                <a:cs typeface="Calibri"/>
              </a:rPr>
              <a:t>est</a:t>
            </a:r>
            <a:r>
              <a:rPr lang="en-GB" dirty="0">
                <a:effectLst/>
                <a:ea typeface="Arial" panose="020B0604020202020204" pitchFamily="34" charset="0"/>
                <a:cs typeface="Calibri"/>
              </a:rPr>
              <a:t> </a:t>
            </a:r>
            <a:r>
              <a:rPr lang="en-GB" dirty="0" err="1">
                <a:effectLst/>
                <a:ea typeface="Arial" panose="020B0604020202020204" pitchFamily="34" charset="0"/>
                <a:cs typeface="Calibri"/>
              </a:rPr>
              <a:t>contente</a:t>
            </a:r>
            <a:r>
              <a:rPr lang="en-GB" dirty="0">
                <a:effectLst/>
                <a:ea typeface="Arial" panose="020B0604020202020204" pitchFamily="34" charset="0"/>
                <a:cs typeface="Calibri"/>
              </a:rPr>
              <a:t>.</a:t>
            </a:r>
            <a:r>
              <a:rPr lang="en-GB" dirty="0">
                <a:solidFill>
                  <a:schemeClr val="accent1"/>
                </a:solidFill>
                <a:effectLst/>
                <a:ea typeface="Arial" panose="020B0604020202020204" pitchFamily="34" charset="0"/>
                <a:cs typeface="Calibri"/>
              </a:rPr>
              <a:t> </a:t>
            </a:r>
            <a:r>
              <a:rPr lang="en-GB" i="1" dirty="0">
                <a:solidFill>
                  <a:schemeClr val="accent1"/>
                </a:solidFill>
                <a:ea typeface="Arial" panose="020B0604020202020204" pitchFamily="34" charset="0"/>
                <a:cs typeface="Calibri"/>
              </a:rPr>
              <a:t>Jeanne's family is happy</a:t>
            </a:r>
            <a:endParaRPr lang="en-GB" i="1" dirty="0">
              <a:solidFill>
                <a:schemeClr val="accent1"/>
              </a:solidFill>
              <a:effectLst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800"/>
              </a:spcBef>
              <a:buNone/>
            </a:pPr>
            <a:r>
              <a:rPr lang="en-GB" dirty="0">
                <a:effectLst/>
                <a:ea typeface="Arial" panose="020B0604020202020204" pitchFamily="34" charset="0"/>
                <a:cs typeface="Calibri"/>
              </a:rPr>
              <a:t>6. Les écoles </a:t>
            </a:r>
            <a:r>
              <a:rPr lang="en-GB" dirty="0" err="1">
                <a:effectLst/>
                <a:ea typeface="Arial" panose="020B0604020202020204" pitchFamily="34" charset="0"/>
                <a:cs typeface="Calibri"/>
              </a:rPr>
              <a:t>sont</a:t>
            </a:r>
            <a:r>
              <a:rPr lang="en-GB" dirty="0">
                <a:effectLst/>
                <a:ea typeface="Arial" panose="020B0604020202020204" pitchFamily="34" charset="0"/>
                <a:cs typeface="Calibri"/>
              </a:rPr>
              <a:t> ouvertes</a:t>
            </a:r>
            <a:r>
              <a:rPr lang="en-GB" dirty="0">
                <a:ea typeface="Arial" panose="020B0604020202020204" pitchFamily="34" charset="0"/>
                <a:cs typeface="Calibri"/>
              </a:rPr>
              <a:t>.   </a:t>
            </a:r>
            <a:r>
              <a:rPr lang="en-GB" i="1" dirty="0">
                <a:solidFill>
                  <a:schemeClr val="accent1"/>
                </a:solidFill>
                <a:ea typeface="Arial" panose="020B0604020202020204" pitchFamily="34" charset="0"/>
                <a:cs typeface="Calibri"/>
              </a:rPr>
              <a:t>The schools are open </a:t>
            </a:r>
            <a:r>
              <a:rPr lang="en-GB" dirty="0">
                <a:ea typeface="Arial" panose="020B0604020202020204" pitchFamily="34" charset="0"/>
                <a:cs typeface="Calibri"/>
              </a:rPr>
              <a:t>                                                                        </a:t>
            </a:r>
            <a:endParaRPr lang="en-GB" dirty="0">
              <a:effectLst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800"/>
              </a:spcBef>
              <a:buNone/>
            </a:pPr>
            <a:r>
              <a:rPr lang="en-GB" dirty="0">
                <a:effectLst/>
                <a:ea typeface="Arial" panose="020B0604020202020204" pitchFamily="34" charset="0"/>
                <a:cs typeface="Calibri"/>
              </a:rPr>
              <a:t>7. Le </a:t>
            </a:r>
            <a:r>
              <a:rPr lang="en-GB" dirty="0" err="1">
                <a:effectLst/>
                <a:ea typeface="Arial" panose="020B0604020202020204" pitchFamily="34" charset="0"/>
                <a:cs typeface="Calibri"/>
              </a:rPr>
              <a:t>gouvernement</a:t>
            </a:r>
            <a:r>
              <a:rPr lang="en-GB" dirty="0">
                <a:effectLst/>
                <a:ea typeface="Arial" panose="020B0604020202020204" pitchFamily="34" charset="0"/>
                <a:cs typeface="Calibri"/>
              </a:rPr>
              <a:t> </a:t>
            </a:r>
            <a:r>
              <a:rPr lang="en-GB" dirty="0" err="1">
                <a:effectLst/>
                <a:ea typeface="Arial" panose="020B0604020202020204" pitchFamily="34" charset="0"/>
                <a:cs typeface="Calibri"/>
              </a:rPr>
              <a:t>français</a:t>
            </a:r>
            <a:r>
              <a:rPr lang="en-GB" dirty="0">
                <a:effectLst/>
                <a:ea typeface="Arial" panose="020B0604020202020204" pitchFamily="34" charset="0"/>
                <a:cs typeface="Calibri"/>
              </a:rPr>
              <a:t> </a:t>
            </a:r>
            <a:r>
              <a:rPr lang="en-GB" dirty="0" err="1">
                <a:effectLst/>
                <a:ea typeface="Arial" panose="020B0604020202020204" pitchFamily="34" charset="0"/>
                <a:cs typeface="Calibri"/>
              </a:rPr>
              <a:t>signe</a:t>
            </a:r>
            <a:r>
              <a:rPr lang="en-GB" dirty="0">
                <a:effectLst/>
                <a:ea typeface="Arial" panose="020B0604020202020204" pitchFamily="34" charset="0"/>
                <a:cs typeface="Calibri"/>
              </a:rPr>
              <a:t> un accord avec les </a:t>
            </a:r>
            <a:r>
              <a:rPr lang="en-GB" dirty="0" err="1">
                <a:effectLst/>
                <a:ea typeface="Arial" panose="020B0604020202020204" pitchFamily="34" charset="0"/>
                <a:cs typeface="Calibri"/>
              </a:rPr>
              <a:t>Arabes</a:t>
            </a:r>
            <a:r>
              <a:rPr lang="en-GB" dirty="0">
                <a:ea typeface="Arial" panose="020B0604020202020204" pitchFamily="34" charset="0"/>
                <a:cs typeface="Calibri"/>
              </a:rPr>
              <a:t> pour </a:t>
            </a:r>
            <a:r>
              <a:rPr lang="en-GB" dirty="0" err="1">
                <a:ea typeface="Arial" panose="020B0604020202020204" pitchFamily="34" charset="0"/>
                <a:cs typeface="Calibri"/>
              </a:rPr>
              <a:t>finir</a:t>
            </a:r>
            <a:r>
              <a:rPr lang="en-GB" dirty="0">
                <a:ea typeface="Arial" panose="020B0604020202020204" pitchFamily="34" charset="0"/>
                <a:cs typeface="Calibri"/>
              </a:rPr>
              <a:t> la guerre. </a:t>
            </a:r>
            <a:r>
              <a:rPr lang="en-GB" i="1" dirty="0">
                <a:solidFill>
                  <a:schemeClr val="accent1"/>
                </a:solidFill>
                <a:ea typeface="Arial" panose="020B0604020202020204" pitchFamily="34" charset="0"/>
                <a:cs typeface="Calibri"/>
              </a:rPr>
              <a:t>The French government signs an agreement with the Arabs to end the war.</a:t>
            </a:r>
            <a:endParaRPr lang="en-GB" dirty="0">
              <a:solidFill>
                <a:schemeClr val="accent1"/>
              </a:solidFill>
              <a:effectLst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800"/>
              </a:spcBef>
              <a:buNone/>
            </a:pPr>
            <a:r>
              <a:rPr lang="en-GB" dirty="0">
                <a:effectLst/>
                <a:ea typeface="Arial" panose="020B0604020202020204" pitchFamily="34" charset="0"/>
                <a:cs typeface="Calibri"/>
              </a:rPr>
              <a:t>8. Jeanne et </a:t>
            </a:r>
            <a:r>
              <a:rPr lang="en-GB" dirty="0" err="1">
                <a:effectLst/>
                <a:ea typeface="Arial" panose="020B0604020202020204" pitchFamily="34" charset="0"/>
                <a:cs typeface="Calibri"/>
              </a:rPr>
              <a:t>sa</a:t>
            </a:r>
            <a:r>
              <a:rPr lang="en-GB" dirty="0">
                <a:effectLst/>
                <a:ea typeface="Arial" panose="020B0604020202020204" pitchFamily="34" charset="0"/>
                <a:cs typeface="Calibri"/>
              </a:rPr>
              <a:t> </a:t>
            </a:r>
            <a:r>
              <a:rPr lang="en-GB" dirty="0" err="1">
                <a:effectLst/>
                <a:ea typeface="Arial" panose="020B0604020202020204" pitchFamily="34" charset="0"/>
                <a:cs typeface="Calibri"/>
              </a:rPr>
              <a:t>famille</a:t>
            </a:r>
            <a:r>
              <a:rPr lang="en-GB" dirty="0">
                <a:effectLst/>
                <a:ea typeface="Arial" panose="020B0604020202020204" pitchFamily="34" charset="0"/>
                <a:cs typeface="Calibri"/>
              </a:rPr>
              <a:t> </a:t>
            </a:r>
            <a:r>
              <a:rPr lang="en-GB" dirty="0" err="1">
                <a:effectLst/>
                <a:ea typeface="Arial" panose="020B0604020202020204" pitchFamily="34" charset="0"/>
                <a:cs typeface="Calibri"/>
              </a:rPr>
              <a:t>doivent</a:t>
            </a:r>
            <a:r>
              <a:rPr lang="en-GB" dirty="0">
                <a:effectLst/>
                <a:ea typeface="Arial" panose="020B0604020202020204" pitchFamily="34" charset="0"/>
                <a:cs typeface="Calibri"/>
              </a:rPr>
              <a:t> quitter </a:t>
            </a:r>
            <a:r>
              <a:rPr lang="en-GB" dirty="0" err="1">
                <a:effectLst/>
                <a:ea typeface="Arial" panose="020B0604020202020204" pitchFamily="34" charset="0"/>
                <a:cs typeface="Calibri"/>
              </a:rPr>
              <a:t>l’Algérie</a:t>
            </a:r>
            <a:r>
              <a:rPr lang="en-GB" dirty="0">
                <a:effectLst/>
                <a:ea typeface="Arial" panose="020B0604020202020204" pitchFamily="34" charset="0"/>
                <a:cs typeface="Calibri"/>
              </a:rPr>
              <a:t> pour la France.</a:t>
            </a:r>
            <a:r>
              <a:rPr lang="en-GB" dirty="0">
                <a:ea typeface="Arial" panose="020B0604020202020204" pitchFamily="34" charset="0"/>
                <a:cs typeface="Calibri"/>
              </a:rPr>
              <a:t>    </a:t>
            </a:r>
            <a:r>
              <a:rPr lang="en-GB" i="1" dirty="0">
                <a:solidFill>
                  <a:schemeClr val="accent1"/>
                </a:solidFill>
                <a:ea typeface="+mn-lt"/>
                <a:cs typeface="+mn-lt"/>
              </a:rPr>
              <a:t>Jeanne and her family must leave Algeria for France</a:t>
            </a:r>
            <a:endParaRPr lang="en-GB" dirty="0">
              <a:solidFill>
                <a:schemeClr val="accent1"/>
              </a:solidFill>
              <a:effectLst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577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A4AFA-E407-BD7A-76D2-566F0B9B0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083" y="-485778"/>
            <a:ext cx="6002110" cy="1495425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chemeClr val="accent1"/>
                </a:solidFill>
              </a:rPr>
              <a:t>Vrai</a:t>
            </a:r>
            <a:r>
              <a:rPr lang="en-US" sz="4000" b="1" dirty="0">
                <a:solidFill>
                  <a:schemeClr val="accent1"/>
                </a:solidFill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</a:rPr>
              <a:t>ou</a:t>
            </a:r>
            <a:r>
              <a:rPr lang="en-US" sz="4000" b="1" dirty="0">
                <a:solidFill>
                  <a:schemeClr val="accent1"/>
                </a:solidFill>
              </a:rPr>
              <a:t> Faux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817A1-5C39-F455-9D99-2051BE68C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631" y="1441365"/>
            <a:ext cx="10818791" cy="4991100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3600" b="1" dirty="0">
                <a:effectLst/>
                <a:ea typeface="Arial" panose="020B0604020202020204" pitchFamily="34" charset="0"/>
                <a:cs typeface="Calibri"/>
              </a:rPr>
              <a:t>Activity </a:t>
            </a:r>
            <a:r>
              <a:rPr lang="en-GB" sz="3600" b="1" dirty="0">
                <a:ea typeface="Arial" panose="020B0604020202020204" pitchFamily="34" charset="0"/>
                <a:cs typeface="Calibri"/>
              </a:rPr>
              <a:t>1. </a:t>
            </a:r>
            <a:r>
              <a:rPr lang="en-GB" sz="3600" b="1" dirty="0">
                <a:effectLst/>
                <a:ea typeface="Arial" panose="020B0604020202020204" pitchFamily="34" charset="0"/>
                <a:cs typeface="Calibri"/>
              </a:rPr>
              <a:t>Vrai </a:t>
            </a:r>
            <a:r>
              <a:rPr lang="en-GB" sz="3600" b="1" dirty="0" err="1">
                <a:effectLst/>
                <a:ea typeface="Arial" panose="020B0604020202020204" pitchFamily="34" charset="0"/>
                <a:cs typeface="Calibri"/>
              </a:rPr>
              <a:t>ou</a:t>
            </a:r>
            <a:r>
              <a:rPr lang="en-GB" sz="3600" b="1" dirty="0">
                <a:effectLst/>
                <a:ea typeface="Arial" panose="020B0604020202020204" pitchFamily="34" charset="0"/>
                <a:cs typeface="Calibri"/>
              </a:rPr>
              <a:t> faux ?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3600" dirty="0">
                <a:effectLst/>
                <a:ea typeface="Arial" panose="020B0604020202020204" pitchFamily="34" charset="0"/>
                <a:cs typeface="Calibri" panose="020F0502020204030204" pitchFamily="34" charset="0"/>
              </a:rPr>
              <a:t>1. Jeanne </a:t>
            </a:r>
            <a:r>
              <a:rPr lang="en-GB" sz="3600" dirty="0" err="1">
                <a:effectLst/>
                <a:ea typeface="Arial" panose="020B0604020202020204" pitchFamily="34" charset="0"/>
                <a:cs typeface="Calibri" panose="020F0502020204030204" pitchFamily="34" charset="0"/>
              </a:rPr>
              <a:t>habite</a:t>
            </a:r>
            <a:r>
              <a:rPr lang="en-GB" sz="3600" dirty="0">
                <a:effectLst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3600" dirty="0" err="1">
                <a:effectLst/>
                <a:ea typeface="Arial" panose="020B0604020202020204" pitchFamily="34" charset="0"/>
                <a:cs typeface="Calibri" panose="020F0502020204030204" pitchFamily="34" charset="0"/>
              </a:rPr>
              <a:t>en</a:t>
            </a:r>
            <a:r>
              <a:rPr lang="en-GB" sz="3600" dirty="0">
                <a:effectLst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3600" dirty="0" err="1">
                <a:effectLst/>
                <a:ea typeface="Arial" panose="020B0604020202020204" pitchFamily="34" charset="0"/>
                <a:cs typeface="Calibri" panose="020F0502020204030204" pitchFamily="34" charset="0"/>
              </a:rPr>
              <a:t>Algérie</a:t>
            </a:r>
            <a:r>
              <a:rPr lang="en-GB" sz="3600" dirty="0">
                <a:effectLst/>
                <a:ea typeface="Arial" panose="020B0604020202020204" pitchFamily="34" charset="0"/>
                <a:cs typeface="Calibri" panose="020F0502020204030204" pitchFamily="34" charset="0"/>
              </a:rPr>
              <a:t>.         </a:t>
            </a:r>
            <a:r>
              <a:rPr lang="en-GB" sz="3600" b="1" dirty="0">
                <a:solidFill>
                  <a:schemeClr val="accent1"/>
                </a:solidFill>
                <a:effectLst/>
                <a:ea typeface="Arial" panose="020B0604020202020204" pitchFamily="34" charset="0"/>
                <a:cs typeface="Calibri" panose="020F0502020204030204" pitchFamily="34" charset="0"/>
              </a:rPr>
              <a:t>VRAI</a:t>
            </a:r>
            <a:r>
              <a:rPr lang="en-GB" sz="3600" dirty="0">
                <a:effectLst/>
                <a:ea typeface="Arial" panose="020B0604020202020204" pitchFamily="34" charset="0"/>
                <a:cs typeface="Calibri" panose="020F0502020204030204" pitchFamily="34" charset="0"/>
              </a:rPr>
              <a:t>                                                                 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3600" dirty="0">
                <a:effectLst/>
                <a:ea typeface="Arial" panose="020B0604020202020204" pitchFamily="34" charset="0"/>
                <a:cs typeface="Calibri"/>
              </a:rPr>
              <a:t>2. Jeanne et </a:t>
            </a:r>
            <a:r>
              <a:rPr lang="en-GB" sz="3600" dirty="0" err="1">
                <a:effectLst/>
                <a:ea typeface="Arial" panose="020B0604020202020204" pitchFamily="34" charset="0"/>
                <a:cs typeface="Calibri"/>
              </a:rPr>
              <a:t>sa</a:t>
            </a:r>
            <a:r>
              <a:rPr lang="en-GB" sz="3600" dirty="0">
                <a:effectLst/>
                <a:ea typeface="Arial" panose="020B0604020202020204" pitchFamily="34" charset="0"/>
                <a:cs typeface="Calibri"/>
              </a:rPr>
              <a:t> </a:t>
            </a:r>
            <a:r>
              <a:rPr lang="en-GB" sz="3600" dirty="0" err="1">
                <a:effectLst/>
                <a:ea typeface="Arial" panose="020B0604020202020204" pitchFamily="34" charset="0"/>
                <a:cs typeface="Calibri"/>
              </a:rPr>
              <a:t>famille</a:t>
            </a:r>
            <a:r>
              <a:rPr lang="en-GB" sz="3600" dirty="0">
                <a:effectLst/>
                <a:ea typeface="Arial" panose="020B0604020202020204" pitchFamily="34" charset="0"/>
                <a:cs typeface="Calibri"/>
              </a:rPr>
              <a:t> </a:t>
            </a:r>
            <a:r>
              <a:rPr lang="en-GB" sz="3600" dirty="0" err="1">
                <a:effectLst/>
                <a:ea typeface="Arial" panose="020B0604020202020204" pitchFamily="34" charset="0"/>
                <a:cs typeface="Calibri"/>
              </a:rPr>
              <a:t>habitent</a:t>
            </a:r>
            <a:r>
              <a:rPr lang="en-GB" sz="3600" dirty="0">
                <a:effectLst/>
                <a:ea typeface="Arial" panose="020B0604020202020204" pitchFamily="34" charset="0"/>
                <a:cs typeface="Calibri"/>
              </a:rPr>
              <a:t> à la </a:t>
            </a:r>
            <a:r>
              <a:rPr lang="en-GB" sz="3600" dirty="0" err="1">
                <a:effectLst/>
                <a:ea typeface="Arial" panose="020B0604020202020204" pitchFamily="34" charset="0"/>
                <a:cs typeface="Calibri"/>
              </a:rPr>
              <a:t>montagne</a:t>
            </a:r>
            <a:r>
              <a:rPr lang="en-GB" sz="3600" dirty="0">
                <a:effectLst/>
                <a:ea typeface="Arial" panose="020B0604020202020204" pitchFamily="34" charset="0"/>
                <a:cs typeface="Calibri"/>
              </a:rPr>
              <a:t>.</a:t>
            </a:r>
            <a:r>
              <a:rPr lang="en-GB" sz="3600" dirty="0">
                <a:ea typeface="Arial" panose="020B0604020202020204" pitchFamily="34" charset="0"/>
                <a:cs typeface="Calibri"/>
              </a:rPr>
              <a:t>     </a:t>
            </a:r>
            <a:r>
              <a:rPr lang="en-GB" sz="3600" dirty="0">
                <a:effectLst/>
                <a:ea typeface="Arial" panose="020B0604020202020204" pitchFamily="34" charset="0"/>
                <a:cs typeface="Calibri"/>
              </a:rPr>
              <a:t> </a:t>
            </a:r>
            <a:r>
              <a:rPr lang="en-GB" sz="3600" b="1" dirty="0">
                <a:solidFill>
                  <a:schemeClr val="accent1"/>
                </a:solidFill>
                <a:effectLst/>
                <a:ea typeface="Arial" panose="020B0604020202020204" pitchFamily="34" charset="0"/>
                <a:cs typeface="Calibri"/>
              </a:rPr>
              <a:t>FAUX</a:t>
            </a:r>
            <a:r>
              <a:rPr lang="en-GB" sz="3600" dirty="0">
                <a:ea typeface="Arial" panose="020B0604020202020204" pitchFamily="34" charset="0"/>
                <a:cs typeface="Calibri"/>
              </a:rPr>
              <a:t>                                      </a:t>
            </a:r>
            <a:endParaRPr lang="en-GB" sz="3600" dirty="0">
              <a:effectLst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sz="3600" dirty="0">
                <a:ea typeface="Arial" panose="020B0604020202020204" pitchFamily="34" charset="0"/>
                <a:cs typeface="Calibri" panose="020F0502020204030204" pitchFamily="34" charset="0"/>
              </a:rPr>
              <a:t>3. </a:t>
            </a:r>
            <a:r>
              <a:rPr lang="en-GB" sz="3600" dirty="0">
                <a:effectLst/>
                <a:ea typeface="Arial" panose="020B0604020202020204" pitchFamily="34" charset="0"/>
                <a:cs typeface="Calibri" panose="020F0502020204030204" pitchFamily="34" charset="0"/>
              </a:rPr>
              <a:t>Omar </a:t>
            </a:r>
            <a:r>
              <a:rPr lang="en-GB" sz="3600" dirty="0" err="1">
                <a:effectLst/>
                <a:ea typeface="Arial" panose="020B0604020202020204" pitchFamily="34" charset="0"/>
                <a:cs typeface="Calibri" panose="020F0502020204030204" pitchFamily="34" charset="0"/>
              </a:rPr>
              <a:t>dit</a:t>
            </a:r>
            <a:r>
              <a:rPr lang="en-GB" sz="3600" dirty="0">
                <a:effectLst/>
                <a:ea typeface="Arial" panose="020B0604020202020204" pitchFamily="34" charset="0"/>
                <a:cs typeface="Calibri" panose="020F0502020204030204" pitchFamily="34" charset="0"/>
              </a:rPr>
              <a:t> que les </a:t>
            </a:r>
            <a:r>
              <a:rPr lang="en-GB" sz="3600" dirty="0" err="1">
                <a:effectLst/>
                <a:ea typeface="Arial" panose="020B0604020202020204" pitchFamily="34" charset="0"/>
                <a:cs typeface="Calibri" panose="020F0502020204030204" pitchFamily="34" charset="0"/>
              </a:rPr>
              <a:t>Arabes</a:t>
            </a:r>
            <a:r>
              <a:rPr lang="en-GB" sz="3600" dirty="0">
                <a:effectLst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3600" dirty="0" err="1">
                <a:effectLst/>
                <a:ea typeface="Arial" panose="020B0604020202020204" pitchFamily="34" charset="0"/>
                <a:cs typeface="Calibri" panose="020F0502020204030204" pitchFamily="34" charset="0"/>
              </a:rPr>
              <a:t>veulent</a:t>
            </a:r>
            <a:r>
              <a:rPr lang="en-GB" sz="3600" dirty="0">
                <a:effectLst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3600" dirty="0" err="1">
                <a:effectLst/>
                <a:ea typeface="Arial" panose="020B0604020202020204" pitchFamily="34" charset="0"/>
                <a:cs typeface="Calibri" panose="020F0502020204030204" pitchFamily="34" charset="0"/>
              </a:rPr>
              <a:t>l’indépendance</a:t>
            </a:r>
            <a:r>
              <a:rPr lang="en-GB" sz="3600" dirty="0">
                <a:effectLst/>
                <a:ea typeface="Arial" panose="020B0604020202020204" pitchFamily="34" charset="0"/>
                <a:cs typeface="Calibri" panose="020F0502020204030204" pitchFamily="34" charset="0"/>
              </a:rPr>
              <a:t>. 	</a:t>
            </a:r>
            <a:r>
              <a:rPr lang="en-GB" sz="3600" b="1" dirty="0">
                <a:solidFill>
                  <a:schemeClr val="accent1"/>
                </a:solidFill>
                <a:effectLst/>
                <a:ea typeface="Arial" panose="020B0604020202020204" pitchFamily="34" charset="0"/>
                <a:cs typeface="Calibri" panose="020F0502020204030204" pitchFamily="34" charset="0"/>
              </a:rPr>
              <a:t>VRAI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3600" dirty="0">
                <a:effectLst/>
                <a:ea typeface="Arial" panose="020B0604020202020204" pitchFamily="34" charset="0"/>
                <a:cs typeface="Calibri"/>
              </a:rPr>
              <a:t>4. La </a:t>
            </a:r>
            <a:r>
              <a:rPr lang="en-GB" sz="3600" dirty="0" err="1">
                <a:effectLst/>
                <a:ea typeface="Arial" panose="020B0604020202020204" pitchFamily="34" charset="0"/>
                <a:cs typeface="Calibri"/>
              </a:rPr>
              <a:t>ville</a:t>
            </a:r>
            <a:r>
              <a:rPr lang="en-GB" sz="3600" dirty="0">
                <a:effectLst/>
                <a:ea typeface="Arial" panose="020B0604020202020204" pitchFamily="34" charset="0"/>
                <a:cs typeface="Calibri"/>
              </a:rPr>
              <a:t> d’Alger </a:t>
            </a:r>
            <a:r>
              <a:rPr lang="en-GB" sz="3600" dirty="0" err="1">
                <a:effectLst/>
                <a:ea typeface="Arial" panose="020B0604020202020204" pitchFamily="34" charset="0"/>
                <a:cs typeface="Calibri"/>
              </a:rPr>
              <a:t>est</a:t>
            </a:r>
            <a:r>
              <a:rPr lang="en-GB" sz="3600" dirty="0">
                <a:effectLst/>
                <a:ea typeface="Arial" panose="020B0604020202020204" pitchFamily="34" charset="0"/>
                <a:cs typeface="Calibri"/>
              </a:rPr>
              <a:t> </a:t>
            </a:r>
            <a:r>
              <a:rPr lang="en-GB" sz="3600" dirty="0" err="1">
                <a:effectLst/>
                <a:ea typeface="Arial" panose="020B0604020202020204" pitchFamily="34" charset="0"/>
                <a:cs typeface="Calibri"/>
              </a:rPr>
              <a:t>dangereuse</a:t>
            </a:r>
            <a:r>
              <a:rPr lang="en-GB" sz="3600" dirty="0">
                <a:effectLst/>
                <a:ea typeface="Arial" panose="020B0604020202020204" pitchFamily="34" charset="0"/>
                <a:cs typeface="Calibri"/>
              </a:rPr>
              <a:t> à cause de la guerre.	 </a:t>
            </a:r>
            <a:r>
              <a:rPr lang="en-GB" sz="3600" b="1" dirty="0">
                <a:solidFill>
                  <a:schemeClr val="accent1"/>
                </a:solidFill>
                <a:effectLst/>
                <a:ea typeface="Arial" panose="020B0604020202020204" pitchFamily="34" charset="0"/>
                <a:cs typeface="Calibri"/>
              </a:rPr>
              <a:t>VRAI</a:t>
            </a:r>
            <a:r>
              <a:rPr lang="en-GB" sz="3600" dirty="0">
                <a:ea typeface="Arial" panose="020B0604020202020204" pitchFamily="34" charset="0"/>
                <a:cs typeface="Calibri"/>
              </a:rPr>
              <a:t>                             </a:t>
            </a:r>
            <a:endParaRPr lang="en-GB" sz="3600" dirty="0">
              <a:effectLst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sz="3600" dirty="0">
                <a:effectLst/>
                <a:ea typeface="Arial" panose="020B0604020202020204" pitchFamily="34" charset="0"/>
                <a:cs typeface="Calibri" panose="020F0502020204030204" pitchFamily="34" charset="0"/>
              </a:rPr>
              <a:t>5. La </a:t>
            </a:r>
            <a:r>
              <a:rPr lang="en-GB" sz="3600" dirty="0" err="1">
                <a:effectLst/>
                <a:ea typeface="Arial" panose="020B0604020202020204" pitchFamily="34" charset="0"/>
                <a:cs typeface="Calibri" panose="020F0502020204030204" pitchFamily="34" charset="0"/>
              </a:rPr>
              <a:t>famille</a:t>
            </a:r>
            <a:r>
              <a:rPr lang="en-GB" sz="3600" dirty="0">
                <a:effectLst/>
                <a:ea typeface="Arial" panose="020B0604020202020204" pitchFamily="34" charset="0"/>
                <a:cs typeface="Calibri" panose="020F0502020204030204" pitchFamily="34" charset="0"/>
              </a:rPr>
              <a:t> de Jeanne </a:t>
            </a:r>
            <a:r>
              <a:rPr lang="en-GB" sz="3600" dirty="0" err="1">
                <a:effectLst/>
                <a:ea typeface="Arial" panose="020B0604020202020204" pitchFamily="34" charset="0"/>
                <a:cs typeface="Calibri" panose="020F0502020204030204" pitchFamily="34" charset="0"/>
              </a:rPr>
              <a:t>est</a:t>
            </a:r>
            <a:r>
              <a:rPr lang="en-GB" sz="3600" dirty="0">
                <a:effectLst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3600" dirty="0" err="1">
                <a:effectLst/>
                <a:ea typeface="Arial" panose="020B0604020202020204" pitchFamily="34" charset="0"/>
                <a:cs typeface="Calibri" panose="020F0502020204030204" pitchFamily="34" charset="0"/>
              </a:rPr>
              <a:t>contente</a:t>
            </a:r>
            <a:r>
              <a:rPr lang="en-GB" sz="3600" dirty="0">
                <a:effectLst/>
                <a:ea typeface="Arial" panose="020B0604020202020204" pitchFamily="34" charset="0"/>
                <a:cs typeface="Calibri" panose="020F0502020204030204" pitchFamily="34" charset="0"/>
              </a:rPr>
              <a:t>. 	</a:t>
            </a:r>
            <a:r>
              <a:rPr lang="en-GB" sz="3600" b="1" dirty="0">
                <a:effectLst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>
                <a:solidFill>
                  <a:schemeClr val="accent1"/>
                </a:solidFill>
                <a:effectLst/>
                <a:ea typeface="Arial" panose="020B0604020202020204" pitchFamily="34" charset="0"/>
                <a:cs typeface="Calibri" panose="020F0502020204030204" pitchFamily="34" charset="0"/>
              </a:rPr>
              <a:t>FAUX</a:t>
            </a:r>
            <a:endParaRPr lang="en-GB" sz="3600" dirty="0">
              <a:solidFill>
                <a:schemeClr val="accent1"/>
              </a:solidFill>
              <a:effectLst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sz="3600" dirty="0">
                <a:effectLst/>
                <a:ea typeface="Arial" panose="020B0604020202020204" pitchFamily="34" charset="0"/>
                <a:cs typeface="Calibri" panose="020F0502020204030204" pitchFamily="34" charset="0"/>
              </a:rPr>
              <a:t>6. Les écoles </a:t>
            </a:r>
            <a:r>
              <a:rPr lang="en-GB" sz="3600" dirty="0" err="1">
                <a:effectLst/>
                <a:ea typeface="Arial" panose="020B0604020202020204" pitchFamily="34" charset="0"/>
                <a:cs typeface="Calibri" panose="020F0502020204030204" pitchFamily="34" charset="0"/>
              </a:rPr>
              <a:t>sont</a:t>
            </a:r>
            <a:r>
              <a:rPr lang="en-GB" sz="3600" dirty="0">
                <a:effectLst/>
                <a:ea typeface="Arial" panose="020B0604020202020204" pitchFamily="34" charset="0"/>
                <a:cs typeface="Calibri" panose="020F0502020204030204" pitchFamily="34" charset="0"/>
              </a:rPr>
              <a:t> ouvertes.	 </a:t>
            </a:r>
            <a:r>
              <a:rPr lang="en-GB" sz="3600" b="1" dirty="0">
                <a:solidFill>
                  <a:schemeClr val="accent1"/>
                </a:solidFill>
                <a:effectLst/>
                <a:ea typeface="Arial" panose="020B0604020202020204" pitchFamily="34" charset="0"/>
                <a:cs typeface="Calibri" panose="020F0502020204030204" pitchFamily="34" charset="0"/>
              </a:rPr>
              <a:t>FAUX</a:t>
            </a:r>
            <a:r>
              <a:rPr lang="en-GB" sz="3600" dirty="0">
                <a:effectLst/>
                <a:ea typeface="Arial" panose="020B0604020202020204" pitchFamily="34" charset="0"/>
                <a:cs typeface="Calibri" panose="020F0502020204030204" pitchFamily="34" charset="0"/>
              </a:rPr>
              <a:t>                                                           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3600" dirty="0">
                <a:effectLst/>
                <a:ea typeface="Arial" panose="020B0604020202020204" pitchFamily="34" charset="0"/>
                <a:cs typeface="Calibri" panose="020F0502020204030204" pitchFamily="34" charset="0"/>
              </a:rPr>
              <a:t>7. Le </a:t>
            </a:r>
            <a:r>
              <a:rPr lang="en-GB" sz="3600" dirty="0" err="1">
                <a:effectLst/>
                <a:ea typeface="Arial" panose="020B0604020202020204" pitchFamily="34" charset="0"/>
                <a:cs typeface="Calibri" panose="020F0502020204030204" pitchFamily="34" charset="0"/>
              </a:rPr>
              <a:t>gouvernement</a:t>
            </a:r>
            <a:r>
              <a:rPr lang="en-GB" sz="3600" dirty="0">
                <a:effectLst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3600" dirty="0" err="1">
                <a:effectLst/>
                <a:ea typeface="Arial" panose="020B0604020202020204" pitchFamily="34" charset="0"/>
                <a:cs typeface="Calibri" panose="020F0502020204030204" pitchFamily="34" charset="0"/>
              </a:rPr>
              <a:t>français</a:t>
            </a:r>
            <a:r>
              <a:rPr lang="en-GB" sz="3600" dirty="0">
                <a:effectLst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3600" dirty="0" err="1">
                <a:effectLst/>
                <a:ea typeface="Arial" panose="020B0604020202020204" pitchFamily="34" charset="0"/>
                <a:cs typeface="Calibri" panose="020F0502020204030204" pitchFamily="34" charset="0"/>
              </a:rPr>
              <a:t>signe</a:t>
            </a:r>
            <a:r>
              <a:rPr lang="en-GB" sz="3600" dirty="0">
                <a:effectLst/>
                <a:ea typeface="Arial" panose="020B0604020202020204" pitchFamily="34" charset="0"/>
                <a:cs typeface="Calibri" panose="020F0502020204030204" pitchFamily="34" charset="0"/>
              </a:rPr>
              <a:t> un accord avec les </a:t>
            </a:r>
            <a:r>
              <a:rPr lang="en-GB" sz="3600" dirty="0" err="1">
                <a:effectLst/>
                <a:ea typeface="Arial" panose="020B0604020202020204" pitchFamily="34" charset="0"/>
                <a:cs typeface="Calibri" panose="020F0502020204030204" pitchFamily="34" charset="0"/>
              </a:rPr>
              <a:t>Arabes</a:t>
            </a:r>
            <a:r>
              <a:rPr lang="en-GB" sz="3600" dirty="0">
                <a:effectLst/>
                <a:ea typeface="Arial" panose="020B0604020202020204" pitchFamily="34" charset="0"/>
                <a:cs typeface="Calibri" panose="020F0502020204030204" pitchFamily="34" charset="0"/>
              </a:rPr>
              <a:t>.	</a:t>
            </a:r>
            <a:r>
              <a:rPr lang="en-GB" sz="3600" b="1" dirty="0">
                <a:effectLst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>
                <a:solidFill>
                  <a:schemeClr val="accent1"/>
                </a:solidFill>
                <a:effectLst/>
                <a:ea typeface="Arial" panose="020B0604020202020204" pitchFamily="34" charset="0"/>
                <a:cs typeface="Calibri" panose="020F0502020204030204" pitchFamily="34" charset="0"/>
              </a:rPr>
              <a:t>VRAI</a:t>
            </a:r>
            <a:endParaRPr lang="en-GB" sz="3600" dirty="0">
              <a:solidFill>
                <a:schemeClr val="accent1"/>
              </a:solidFill>
              <a:effectLst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sz="3600" dirty="0">
                <a:effectLst/>
                <a:ea typeface="Arial" panose="020B0604020202020204" pitchFamily="34" charset="0"/>
                <a:cs typeface="Calibri" panose="020F0502020204030204" pitchFamily="34" charset="0"/>
              </a:rPr>
              <a:t>8. Jeanne et </a:t>
            </a:r>
            <a:r>
              <a:rPr lang="en-GB" sz="3600" dirty="0" err="1">
                <a:effectLst/>
                <a:ea typeface="Arial" panose="020B0604020202020204" pitchFamily="34" charset="0"/>
                <a:cs typeface="Calibri" panose="020F0502020204030204" pitchFamily="34" charset="0"/>
              </a:rPr>
              <a:t>sa</a:t>
            </a:r>
            <a:r>
              <a:rPr lang="en-GB" sz="3600" dirty="0">
                <a:effectLst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3600" dirty="0" err="1">
                <a:effectLst/>
                <a:ea typeface="Arial" panose="020B0604020202020204" pitchFamily="34" charset="0"/>
                <a:cs typeface="Calibri" panose="020F0502020204030204" pitchFamily="34" charset="0"/>
              </a:rPr>
              <a:t>famille</a:t>
            </a:r>
            <a:r>
              <a:rPr lang="en-GB" sz="3600" dirty="0">
                <a:effectLst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3600" dirty="0" err="1">
                <a:effectLst/>
                <a:ea typeface="Arial" panose="020B0604020202020204" pitchFamily="34" charset="0"/>
                <a:cs typeface="Calibri" panose="020F0502020204030204" pitchFamily="34" charset="0"/>
              </a:rPr>
              <a:t>doivent</a:t>
            </a:r>
            <a:r>
              <a:rPr lang="en-GB" sz="3600" dirty="0">
                <a:effectLst/>
                <a:ea typeface="Arial" panose="020B0604020202020204" pitchFamily="34" charset="0"/>
                <a:cs typeface="Calibri" panose="020F0502020204030204" pitchFamily="34" charset="0"/>
              </a:rPr>
              <a:t> quitter </a:t>
            </a:r>
            <a:r>
              <a:rPr lang="en-GB" sz="3600" dirty="0" err="1">
                <a:effectLst/>
                <a:ea typeface="Arial" panose="020B0604020202020204" pitchFamily="34" charset="0"/>
                <a:cs typeface="Calibri" panose="020F0502020204030204" pitchFamily="34" charset="0"/>
              </a:rPr>
              <a:t>l’Algérie</a:t>
            </a:r>
            <a:r>
              <a:rPr lang="en-GB" sz="3600" dirty="0">
                <a:effectLst/>
                <a:ea typeface="Arial" panose="020B0604020202020204" pitchFamily="34" charset="0"/>
                <a:cs typeface="Calibri" panose="020F0502020204030204" pitchFamily="34" charset="0"/>
              </a:rPr>
              <a:t> pour la France.  	</a:t>
            </a:r>
            <a:r>
              <a:rPr lang="en-GB" sz="3600" b="1" dirty="0">
                <a:effectLst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>
                <a:solidFill>
                  <a:schemeClr val="accent1"/>
                </a:solidFill>
                <a:effectLst/>
                <a:ea typeface="Arial" panose="020B0604020202020204" pitchFamily="34" charset="0"/>
                <a:cs typeface="Calibri" panose="020F0502020204030204" pitchFamily="34" charset="0"/>
              </a:rPr>
              <a:t>VRAI</a:t>
            </a:r>
            <a:r>
              <a:rPr lang="en-GB" sz="3600" dirty="0">
                <a:effectLst/>
                <a:ea typeface="Arial" panose="020B0604020202020204" pitchFamily="34" charset="0"/>
                <a:cs typeface="Calibri" panose="020F0502020204030204" pitchFamily="34" charset="0"/>
              </a:rPr>
              <a:t>                            </a:t>
            </a:r>
            <a:endParaRPr lang="en-GB" sz="3600" dirty="0">
              <a:solidFill>
                <a:schemeClr val="accent1"/>
              </a:solidFill>
              <a:effectLst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750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A4AFA-E407-BD7A-76D2-566F0B9B0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3" y="317"/>
            <a:ext cx="10241280" cy="123444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accent1"/>
                </a:solidFill>
              </a:rPr>
              <a:t>Entre </a:t>
            </a:r>
            <a:r>
              <a:rPr lang="en-US" sz="4400" b="1" dirty="0" err="1">
                <a:solidFill>
                  <a:schemeClr val="accent1"/>
                </a:solidFill>
              </a:rPr>
              <a:t>ici</a:t>
            </a:r>
            <a:r>
              <a:rPr lang="en-US" sz="4400" b="1" dirty="0">
                <a:solidFill>
                  <a:schemeClr val="accent1"/>
                </a:solidFill>
              </a:rPr>
              <a:t> et </a:t>
            </a:r>
            <a:r>
              <a:rPr lang="en-US" sz="4400" b="1" dirty="0" err="1">
                <a:solidFill>
                  <a:schemeClr val="accent1"/>
                </a:solidFill>
              </a:rPr>
              <a:t>là</a:t>
            </a:r>
            <a:r>
              <a:rPr lang="en-US" sz="4400" b="1" dirty="0">
                <a:solidFill>
                  <a:schemeClr val="accent1"/>
                </a:solidFill>
              </a:rPr>
              <a:t>-bas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817A1-5C39-F455-9D99-2051BE68C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91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en-GB" sz="3200" b="1" dirty="0">
                <a:effectLst/>
                <a:ea typeface="Arial" panose="020B0604020202020204" pitchFamily="34" charset="0"/>
                <a:cs typeface="Calibri"/>
              </a:rPr>
              <a:t>Task: </a:t>
            </a:r>
            <a:r>
              <a:rPr lang="en-GB" sz="3200" dirty="0">
                <a:effectLst/>
                <a:ea typeface="Arial" panose="020B0604020202020204" pitchFamily="34" charset="0"/>
                <a:cs typeface="Calibri"/>
              </a:rPr>
              <a:t>Let’s read </a:t>
            </a:r>
            <a:r>
              <a:rPr lang="en-GB" sz="3200" dirty="0">
                <a:ea typeface="Arial" panose="020B0604020202020204" pitchFamily="34" charset="0"/>
                <a:cs typeface="Calibri"/>
              </a:rPr>
              <a:t>our final pages</a:t>
            </a:r>
            <a:r>
              <a:rPr lang="en-GB" sz="3200" dirty="0">
                <a:effectLst/>
                <a:ea typeface="Arial" panose="020B0604020202020204" pitchFamily="34" charset="0"/>
                <a:cs typeface="Calibri"/>
              </a:rPr>
              <a:t>!</a:t>
            </a:r>
            <a:r>
              <a:rPr lang="en-GB" sz="3200" dirty="0">
                <a:ea typeface="Arial" panose="020B0604020202020204" pitchFamily="34" charset="0"/>
                <a:cs typeface="Calibri"/>
              </a:rPr>
              <a:t> </a:t>
            </a:r>
            <a:endParaRPr lang="en-GB" sz="3200" dirty="0">
              <a:effectLst/>
              <a:ea typeface="Arial" panose="020B0604020202020204" pitchFamily="34" charset="0"/>
              <a:cs typeface="Calibri"/>
            </a:endParaRPr>
          </a:p>
          <a:p>
            <a:pPr marL="0" indent="0">
              <a:lnSpc>
                <a:spcPct val="114999"/>
              </a:lnSpc>
              <a:buNone/>
            </a:pPr>
            <a:endParaRPr lang="en-GB" sz="3200" dirty="0">
              <a:ea typeface="Arial" panose="020B0604020202020204" pitchFamily="34" charset="0"/>
              <a:cs typeface="Calibri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GB" sz="3200" dirty="0">
                <a:ea typeface="Arial" panose="020B0604020202020204" pitchFamily="34" charset="0"/>
                <a:cs typeface="Calibri"/>
              </a:rPr>
              <a:t>Start from ‘Les écoles ferment’ (</a:t>
            </a:r>
            <a:r>
              <a:rPr lang="en-GB" sz="3200" i="1" dirty="0">
                <a:ea typeface="Arial" panose="020B0604020202020204" pitchFamily="34" charset="0"/>
                <a:cs typeface="Calibri"/>
              </a:rPr>
              <a:t>the schools close</a:t>
            </a:r>
            <a:r>
              <a:rPr lang="en-GB" sz="3200" dirty="0">
                <a:ea typeface="Arial" panose="020B0604020202020204" pitchFamily="34" charset="0"/>
                <a:cs typeface="Calibri"/>
              </a:rPr>
              <a:t>) and read to 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n-GB" sz="3200" dirty="0">
                <a:ea typeface="Arial" panose="020B0604020202020204" pitchFamily="34" charset="0"/>
                <a:cs typeface="Calibri"/>
              </a:rPr>
              <a:t>'on doit </a:t>
            </a:r>
            <a:r>
              <a:rPr lang="en-GB" sz="3200" dirty="0" err="1">
                <a:ea typeface="Arial" panose="020B0604020202020204" pitchFamily="34" charset="0"/>
                <a:cs typeface="Calibri"/>
              </a:rPr>
              <a:t>partir</a:t>
            </a:r>
            <a:r>
              <a:rPr lang="en-GB" sz="3200" dirty="0">
                <a:ea typeface="Arial" panose="020B0604020202020204" pitchFamily="34" charset="0"/>
                <a:cs typeface="Calibri"/>
              </a:rPr>
              <a:t> </a:t>
            </a:r>
            <a:r>
              <a:rPr lang="en-GB" sz="3200" dirty="0" err="1">
                <a:ea typeface="Arial" panose="020B0604020202020204" pitchFamily="34" charset="0"/>
                <a:cs typeface="Calibri"/>
              </a:rPr>
              <a:t>aussi</a:t>
            </a:r>
            <a:r>
              <a:rPr lang="en-GB" sz="3200" dirty="0">
                <a:ea typeface="Arial" panose="020B0604020202020204" pitchFamily="34" charset="0"/>
                <a:cs typeface="Calibri"/>
              </a:rPr>
              <a:t>’ (</a:t>
            </a:r>
            <a:r>
              <a:rPr lang="en-GB" sz="3200" i="1" dirty="0">
                <a:ea typeface="Arial" panose="020B0604020202020204" pitchFamily="34" charset="0"/>
                <a:cs typeface="Calibri"/>
              </a:rPr>
              <a:t>we need to leave too</a:t>
            </a:r>
            <a:r>
              <a:rPr lang="en-GB" sz="3200" dirty="0">
                <a:ea typeface="Arial" panose="020B0604020202020204" pitchFamily="34" charset="0"/>
                <a:cs typeface="Calibri"/>
              </a:rPr>
              <a:t>).</a:t>
            </a:r>
            <a:endParaRPr lang="en-GB" sz="3200" dirty="0">
              <a:effectLst/>
              <a:ea typeface="Arial" panose="020B0604020202020204" pitchFamily="34" charset="0"/>
              <a:cs typeface="Calibri"/>
            </a:endParaRPr>
          </a:p>
          <a:p>
            <a:pPr marL="0" indent="0">
              <a:lnSpc>
                <a:spcPct val="115000"/>
              </a:lnSpc>
              <a:buNone/>
            </a:pPr>
            <a:endParaRPr lang="en-GB" sz="2400" dirty="0"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64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A4AFA-E407-BD7A-76D2-566F0B9B0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3" y="0"/>
            <a:ext cx="10241280" cy="123444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accent1"/>
                </a:solidFill>
              </a:rPr>
              <a:t>Entre </a:t>
            </a:r>
            <a:r>
              <a:rPr lang="en-US" sz="4400" b="1" dirty="0" err="1">
                <a:solidFill>
                  <a:schemeClr val="accent1"/>
                </a:solidFill>
              </a:rPr>
              <a:t>ici</a:t>
            </a:r>
            <a:r>
              <a:rPr lang="en-US" sz="4400" b="1" dirty="0">
                <a:solidFill>
                  <a:schemeClr val="accent1"/>
                </a:solidFill>
              </a:rPr>
              <a:t> et </a:t>
            </a:r>
            <a:r>
              <a:rPr lang="en-US" sz="4400" b="1" dirty="0" err="1">
                <a:solidFill>
                  <a:schemeClr val="accent1"/>
                </a:solidFill>
              </a:rPr>
              <a:t>là</a:t>
            </a:r>
            <a:r>
              <a:rPr lang="en-US" sz="4400" b="1" dirty="0">
                <a:solidFill>
                  <a:schemeClr val="accent1"/>
                </a:solidFill>
              </a:rPr>
              <a:t>-bas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817A1-5C39-F455-9D99-2051BE68C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188" y="1690688"/>
            <a:ext cx="6502871" cy="48021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en-GB" sz="3600" dirty="0">
                <a:ea typeface="Arial" panose="020B0604020202020204" pitchFamily="34" charset="0"/>
                <a:cs typeface="Calibri"/>
              </a:rPr>
              <a:t>In this section</a:t>
            </a:r>
            <a:r>
              <a:rPr lang="en-GB" sz="3600" dirty="0">
                <a:effectLst/>
                <a:ea typeface="Arial" panose="020B0604020202020204" pitchFamily="34" charset="0"/>
                <a:cs typeface="Calibri"/>
              </a:rPr>
              <a:t> we learn that French settler families are leaving.</a:t>
            </a:r>
            <a:r>
              <a:rPr lang="en-GB" sz="3600" dirty="0">
                <a:ea typeface="Arial" panose="020B0604020202020204" pitchFamily="34" charset="0"/>
                <a:cs typeface="Calibri"/>
              </a:rPr>
              <a:t> </a:t>
            </a:r>
            <a:endParaRPr lang="en-GB" sz="3600">
              <a:effectLst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4999"/>
              </a:lnSpc>
              <a:buNone/>
            </a:pPr>
            <a:endParaRPr lang="en-GB" sz="3600" dirty="0">
              <a:ea typeface="Arial" panose="020B0604020202020204" pitchFamily="34" charset="0"/>
              <a:cs typeface="Calibri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GB" sz="3600" dirty="0">
                <a:solidFill>
                  <a:schemeClr val="accent1"/>
                </a:solidFill>
                <a:effectLst/>
                <a:ea typeface="Arial" panose="020B0604020202020204" pitchFamily="34" charset="0"/>
                <a:cs typeface="Calibri"/>
              </a:rPr>
              <a:t>Why?</a:t>
            </a:r>
            <a:r>
              <a:rPr lang="en-GB" sz="3600" dirty="0">
                <a:solidFill>
                  <a:schemeClr val="accent1"/>
                </a:solidFill>
                <a:ea typeface="Arial" panose="020B0604020202020204" pitchFamily="34" charset="0"/>
                <a:cs typeface="Calibri"/>
              </a:rPr>
              <a:t> </a:t>
            </a:r>
            <a:endParaRPr lang="en-GB" sz="3600" dirty="0">
              <a:solidFill>
                <a:schemeClr val="accent1"/>
              </a:solidFill>
              <a:effectLst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5000"/>
              </a:lnSpc>
              <a:buNone/>
            </a:pPr>
            <a:endParaRPr lang="en-GB" sz="4000" dirty="0">
              <a:solidFill>
                <a:schemeClr val="accent1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group of people&#10;&#10;Description automatically generated with low confidence">
            <a:extLst>
              <a:ext uri="{FF2B5EF4-FFF2-40B4-BE49-F238E27FC236}">
                <a16:creationId xmlns:a16="http://schemas.microsoft.com/office/drawing/2014/main" id="{00998134-7F80-3B45-C644-8835CECA0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6012" y="0"/>
            <a:ext cx="44755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856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A4AFA-E407-BD7A-76D2-566F0B9B0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3" y="138303"/>
            <a:ext cx="10241280" cy="123444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accent1"/>
                </a:solidFill>
              </a:rPr>
              <a:t>Entre </a:t>
            </a:r>
            <a:r>
              <a:rPr lang="en-US" sz="4400" b="1" dirty="0" err="1">
                <a:solidFill>
                  <a:schemeClr val="accent1"/>
                </a:solidFill>
              </a:rPr>
              <a:t>ici</a:t>
            </a:r>
            <a:r>
              <a:rPr lang="en-US" sz="4400" b="1" dirty="0">
                <a:solidFill>
                  <a:schemeClr val="accent1"/>
                </a:solidFill>
              </a:rPr>
              <a:t> et </a:t>
            </a:r>
            <a:r>
              <a:rPr lang="en-US" sz="4400" b="1" dirty="0" err="1">
                <a:solidFill>
                  <a:schemeClr val="accent1"/>
                </a:solidFill>
              </a:rPr>
              <a:t>là</a:t>
            </a:r>
            <a:r>
              <a:rPr lang="en-US" sz="4400" b="1" dirty="0">
                <a:solidFill>
                  <a:schemeClr val="accent1"/>
                </a:solidFill>
              </a:rPr>
              <a:t>-bas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817A1-5C39-F455-9D99-2051BE68C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662" y="1690688"/>
            <a:ext cx="6632575" cy="48021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en-GB" sz="3200" dirty="0">
                <a:effectLst/>
                <a:ea typeface="Arial" panose="020B0604020202020204" pitchFamily="34" charset="0"/>
                <a:cs typeface="Calibri" panose="020F0502020204030204" pitchFamily="34" charset="0"/>
              </a:rPr>
              <a:t>It is no longer safe for French families. 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n-GB" sz="3200" dirty="0">
                <a:ea typeface="Arial" panose="020B0604020202020204" pitchFamily="34" charset="0"/>
                <a:cs typeface="Calibri" panose="020F0502020204030204" pitchFamily="34" charset="0"/>
              </a:rPr>
              <a:t>D</a:t>
            </a:r>
            <a:r>
              <a:rPr lang="en-GB" sz="3200" dirty="0">
                <a:effectLst/>
                <a:ea typeface="Arial" panose="020B0604020202020204" pitchFamily="34" charset="0"/>
                <a:cs typeface="Calibri" panose="020F0502020204030204" pitchFamily="34" charset="0"/>
              </a:rPr>
              <a:t>espite a ceasefire there is still a lot of violence. 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n-GB" sz="3200" dirty="0">
                <a:ea typeface="Arial" panose="020B0604020202020204" pitchFamily="34" charset="0"/>
                <a:cs typeface="Calibri"/>
              </a:rPr>
              <a:t>Because they are French citizens, t</a:t>
            </a:r>
            <a:r>
              <a:rPr lang="en-GB" sz="3200" dirty="0">
                <a:effectLst/>
                <a:ea typeface="Arial" panose="020B0604020202020204" pitchFamily="34" charset="0"/>
                <a:cs typeface="Calibri"/>
              </a:rPr>
              <a:t>hey are </a:t>
            </a:r>
            <a:r>
              <a:rPr lang="en-GB" sz="3200" dirty="0">
                <a:ea typeface="Arial" panose="020B0604020202020204" pitchFamily="34" charset="0"/>
                <a:cs typeface="Calibri"/>
              </a:rPr>
              <a:t>allowed to</a:t>
            </a:r>
            <a:r>
              <a:rPr lang="en-GB" sz="3200" dirty="0">
                <a:effectLst/>
                <a:ea typeface="Arial" panose="020B0604020202020204" pitchFamily="34" charset="0"/>
                <a:cs typeface="Calibri"/>
              </a:rPr>
              <a:t> ‘return’ to mainland France, but many of them have never actually lived there!</a:t>
            </a:r>
          </a:p>
        </p:txBody>
      </p:sp>
      <p:pic>
        <p:nvPicPr>
          <p:cNvPr id="4" name="Picture 3" descr="A group of people&#10;&#10;Description automatically generated with low confidence">
            <a:extLst>
              <a:ext uri="{FF2B5EF4-FFF2-40B4-BE49-F238E27FC236}">
                <a16:creationId xmlns:a16="http://schemas.microsoft.com/office/drawing/2014/main" id="{358889E5-BFC9-CA5D-00E9-430F0FB97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6012" y="0"/>
            <a:ext cx="44755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383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A4AFA-E407-BD7A-76D2-566F0B9B0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" y="0"/>
            <a:ext cx="10241280" cy="123444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accent1"/>
                </a:solidFill>
              </a:rPr>
              <a:t>Entre </a:t>
            </a:r>
            <a:r>
              <a:rPr lang="en-US" sz="4400" b="1" dirty="0" err="1">
                <a:solidFill>
                  <a:schemeClr val="accent1"/>
                </a:solidFill>
              </a:rPr>
              <a:t>ici</a:t>
            </a:r>
            <a:r>
              <a:rPr lang="en-US" sz="4400" b="1" dirty="0">
                <a:solidFill>
                  <a:schemeClr val="accent1"/>
                </a:solidFill>
              </a:rPr>
              <a:t> et </a:t>
            </a:r>
            <a:r>
              <a:rPr lang="en-US" sz="4400" b="1" dirty="0" err="1">
                <a:solidFill>
                  <a:schemeClr val="accent1"/>
                </a:solidFill>
              </a:rPr>
              <a:t>là</a:t>
            </a:r>
            <a:r>
              <a:rPr lang="en-US" sz="4400" b="1" dirty="0">
                <a:solidFill>
                  <a:schemeClr val="accent1"/>
                </a:solidFill>
              </a:rPr>
              <a:t>-bas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817A1-5C39-F455-9D99-2051BE68C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188" y="1690688"/>
            <a:ext cx="6725293" cy="4802187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en-GB" sz="3600" dirty="0">
                <a:ea typeface="Arial" panose="020B0604020202020204" pitchFamily="34" charset="0"/>
                <a:cs typeface="Calibri"/>
              </a:rPr>
              <a:t>Now read from ‘Beaucoup de </a:t>
            </a:r>
            <a:r>
              <a:rPr lang="en-GB" sz="3600" dirty="0" err="1">
                <a:ea typeface="Arial" panose="020B0604020202020204" pitchFamily="34" charset="0"/>
                <a:cs typeface="Calibri"/>
              </a:rPr>
              <a:t>familles</a:t>
            </a:r>
            <a:r>
              <a:rPr lang="en-GB" sz="3600" dirty="0">
                <a:ea typeface="Arial" panose="020B0604020202020204" pitchFamily="34" charset="0"/>
                <a:cs typeface="Calibri"/>
              </a:rPr>
              <a:t> </a:t>
            </a:r>
            <a:r>
              <a:rPr lang="en-GB" sz="3600" dirty="0" err="1">
                <a:ea typeface="Arial" panose="020B0604020202020204" pitchFamily="34" charset="0"/>
                <a:cs typeface="Calibri"/>
              </a:rPr>
              <a:t>ont</a:t>
            </a:r>
            <a:r>
              <a:rPr lang="en-GB" sz="3600" dirty="0">
                <a:ea typeface="Arial" panose="020B0604020202020204" pitchFamily="34" charset="0"/>
                <a:cs typeface="Calibri"/>
              </a:rPr>
              <a:t> </a:t>
            </a:r>
            <a:r>
              <a:rPr lang="en-GB" sz="3600" dirty="0" err="1">
                <a:ea typeface="Arial" panose="020B0604020202020204" pitchFamily="34" charset="0"/>
                <a:cs typeface="Calibri"/>
              </a:rPr>
              <a:t>peur</a:t>
            </a:r>
            <a:r>
              <a:rPr lang="en-GB" sz="3600" dirty="0">
                <a:ea typeface="Arial" panose="020B0604020202020204" pitchFamily="34" charset="0"/>
                <a:cs typeface="Calibri"/>
              </a:rPr>
              <a:t>’ (</a:t>
            </a:r>
            <a:r>
              <a:rPr lang="en-GB" sz="3600" i="1" dirty="0">
                <a:ea typeface="Arial" panose="020B0604020202020204" pitchFamily="34" charset="0"/>
                <a:cs typeface="Calibri"/>
              </a:rPr>
              <a:t>lots of families are scared</a:t>
            </a:r>
            <a:r>
              <a:rPr lang="en-GB" sz="3600" dirty="0">
                <a:ea typeface="Arial" panose="020B0604020202020204" pitchFamily="34" charset="0"/>
                <a:cs typeface="Calibri"/>
              </a:rPr>
              <a:t>) until 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n-GB" sz="3600" dirty="0">
                <a:ea typeface="Arial" panose="020B0604020202020204" pitchFamily="34" charset="0"/>
                <a:cs typeface="Calibri"/>
              </a:rPr>
              <a:t>'on </a:t>
            </a:r>
            <a:r>
              <a:rPr lang="en-GB" sz="3600" dirty="0" err="1">
                <a:ea typeface="Arial" panose="020B0604020202020204" pitchFamily="34" charset="0"/>
                <a:cs typeface="Calibri"/>
              </a:rPr>
              <a:t>est</a:t>
            </a:r>
            <a:r>
              <a:rPr lang="en-GB" sz="3600" dirty="0">
                <a:ea typeface="Arial" panose="020B0604020202020204" pitchFamily="34" charset="0"/>
                <a:cs typeface="Calibri"/>
              </a:rPr>
              <a:t> </a:t>
            </a:r>
            <a:r>
              <a:rPr lang="en-GB" sz="3600" dirty="0" err="1">
                <a:ea typeface="Arial" panose="020B0604020202020204" pitchFamily="34" charset="0"/>
                <a:cs typeface="Calibri"/>
              </a:rPr>
              <a:t>comme</a:t>
            </a:r>
            <a:r>
              <a:rPr lang="en-GB" sz="3600" dirty="0">
                <a:ea typeface="Arial" panose="020B0604020202020204" pitchFamily="34" charset="0"/>
                <a:cs typeface="Calibri"/>
              </a:rPr>
              <a:t> des </a:t>
            </a:r>
            <a:r>
              <a:rPr lang="en-GB" sz="3600" dirty="0" err="1">
                <a:ea typeface="Arial" panose="020B0604020202020204" pitchFamily="34" charset="0"/>
                <a:cs typeface="Calibri"/>
              </a:rPr>
              <a:t>réfugiés</a:t>
            </a:r>
            <a:r>
              <a:rPr lang="en-GB" sz="3600" dirty="0">
                <a:ea typeface="Arial" panose="020B0604020202020204" pitchFamily="34" charset="0"/>
                <a:cs typeface="Calibri"/>
              </a:rPr>
              <a:t>' (</a:t>
            </a:r>
            <a:r>
              <a:rPr lang="en-GB" sz="3600" i="1" dirty="0">
                <a:ea typeface="Arial" panose="020B0604020202020204" pitchFamily="34" charset="0"/>
                <a:cs typeface="Calibri"/>
              </a:rPr>
              <a:t>we are like refugees</a:t>
            </a:r>
            <a:r>
              <a:rPr lang="en-GB" sz="3600" dirty="0">
                <a:ea typeface="Arial" panose="020B0604020202020204" pitchFamily="34" charset="0"/>
                <a:cs typeface="Calibri"/>
              </a:rPr>
              <a:t>).</a:t>
            </a:r>
            <a:endParaRPr lang="en-GB" sz="3600" dirty="0"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4999"/>
              </a:lnSpc>
              <a:buNone/>
            </a:pPr>
            <a:endParaRPr lang="en-GB" sz="3600" dirty="0">
              <a:solidFill>
                <a:srgbClr val="000000"/>
              </a:solidFill>
              <a:ea typeface="Arial" panose="020B0604020202020204" pitchFamily="34" charset="0"/>
              <a:cs typeface="Calibri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GB" sz="3600" dirty="0">
                <a:solidFill>
                  <a:schemeClr val="accent1"/>
                </a:solidFill>
                <a:effectLst/>
                <a:ea typeface="Arial" panose="020B0604020202020204" pitchFamily="34" charset="0"/>
                <a:cs typeface="Calibri" panose="020F0502020204030204" pitchFamily="34" charset="0"/>
              </a:rPr>
              <a:t>What is Jeanne worried about ? Do you think she is right to worry?</a:t>
            </a:r>
          </a:p>
          <a:p>
            <a:pPr marL="0" indent="0">
              <a:lnSpc>
                <a:spcPct val="115000"/>
              </a:lnSpc>
              <a:buNone/>
            </a:pPr>
            <a:endParaRPr lang="en-GB" sz="3600" dirty="0">
              <a:solidFill>
                <a:schemeClr val="accent1"/>
              </a:solidFill>
              <a:effectLst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GB" sz="3600" dirty="0">
                <a:ea typeface="Arial" panose="020B0604020202020204" pitchFamily="34" charset="0"/>
                <a:cs typeface="Calibri"/>
              </a:rPr>
              <a:t>Now read to the end.</a:t>
            </a: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CC38B950-2948-124B-207B-7F8E51D33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9538" y="0"/>
            <a:ext cx="41024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818538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Avenir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E2D35551FD50429AA8A2CDC4ED3BA5" ma:contentTypeVersion="14" ma:contentTypeDescription="Create a new document." ma:contentTypeScope="" ma:versionID="bafee470b9f9fe05c6cc607d2e408aae">
  <xsd:schema xmlns:xsd="http://www.w3.org/2001/XMLSchema" xmlns:xs="http://www.w3.org/2001/XMLSchema" xmlns:p="http://schemas.microsoft.com/office/2006/metadata/properties" xmlns:ns2="817de3ee-5c03-41f9-b65b-0ad9bc41fe71" xmlns:ns3="68136c12-97fd-45a7-a8db-fab4899afe62" targetNamespace="http://schemas.microsoft.com/office/2006/metadata/properties" ma:root="true" ma:fieldsID="0125b77ae0d6e303249f67eb00123f46" ns2:_="" ns3:_="">
    <xsd:import namespace="817de3ee-5c03-41f9-b65b-0ad9bc41fe71"/>
    <xsd:import namespace="68136c12-97fd-45a7-a8db-fab4899afe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7de3ee-5c03-41f9-b65b-0ad9bc41fe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00000000-0000-0000-0000-000000000000" ma:termSetId="00000000-0000-0000-0000-00000000000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136c12-97fd-45a7-a8db-fab4899afe62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38c623ee-988a-4973-a199-1d372e64c008}" ma:internalName="TaxCatchAll" ma:showField="CatchAllData" ma:web="68136c12-97fd-45a7-a8db-fab4899afe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8136c12-97fd-45a7-a8db-fab4899afe62" xsi:nil="true"/>
    <lcf76f155ced4ddcb4097134ff3c332f xmlns="817de3ee-5c03-41f9-b65b-0ad9bc41fe71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9666B65-53BB-49A5-BE3A-B9F588BF2D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7de3ee-5c03-41f9-b65b-0ad9bc41fe71"/>
    <ds:schemaRef ds:uri="68136c12-97fd-45a7-a8db-fab4899afe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24F63F-12C7-4F87-9139-66EE74D72886}">
  <ds:schemaRefs>
    <ds:schemaRef ds:uri="http://schemas.microsoft.com/office/infopath/2007/PartnerControls"/>
    <ds:schemaRef ds:uri="817de3ee-5c03-41f9-b65b-0ad9bc41fe71"/>
    <ds:schemaRef ds:uri="http://www.w3.org/XML/1998/namespace"/>
    <ds:schemaRef ds:uri="http://schemas.microsoft.com/office/2006/documentManagement/types"/>
    <ds:schemaRef ds:uri="68136c12-97fd-45a7-a8db-fab4899afe62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665D9B2-5908-4685-828D-1D6E68F5D583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4e8d09f7-cc79-4ccb-9149-a4238dd17422}" enabled="0" method="" siteId="{4e8d09f7-cc79-4ccb-9149-a4238dd1742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14612</TotalTime>
  <Words>1096</Words>
  <Application>Microsoft Office PowerPoint</Application>
  <PresentationFormat>Widescreen</PresentationFormat>
  <Paragraphs>95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GradientRiseVTI</vt:lpstr>
      <vt:lpstr>Session 4</vt:lpstr>
      <vt:lpstr>Today’s language points</vt:lpstr>
      <vt:lpstr>Today</vt:lpstr>
      <vt:lpstr>Vrai ou Faux ?</vt:lpstr>
      <vt:lpstr>Vrai ou Faux ?</vt:lpstr>
      <vt:lpstr>Entre ici et là-bas</vt:lpstr>
      <vt:lpstr>Entre ici et là-bas</vt:lpstr>
      <vt:lpstr>Entre ici et là-bas</vt:lpstr>
      <vt:lpstr>Entre ici et là-bas</vt:lpstr>
      <vt:lpstr>Life as a refugee - Jeanne</vt:lpstr>
      <vt:lpstr>Activity 2 </vt:lpstr>
      <vt:lpstr>Activity 2 </vt:lpstr>
      <vt:lpstr>Life as an immigrant - Omar</vt:lpstr>
      <vt:lpstr>Not all new arrivals are treated the same</vt:lpstr>
      <vt:lpstr>What will happen next?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Remembering Empire Les Pieds tanqués</dc:title>
  <dc:creator>Harris, Ashley Dr (Literature &amp; Langs)</dc:creator>
  <cp:lastModifiedBy>Fiona Barclay</cp:lastModifiedBy>
  <cp:revision>234</cp:revision>
  <dcterms:created xsi:type="dcterms:W3CDTF">2022-10-17T10:27:06Z</dcterms:created>
  <dcterms:modified xsi:type="dcterms:W3CDTF">2023-04-18T11:38:43Z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0x01010058E2D35551FD50429AA8A2CDC4ED3BA5</vt:lpwstr>
  </property>
  <property fmtid="{D5CDD505-2E9C-101B-9397-08002B2CF9AE}" pid="3" name="MediaServiceImageTags">
    <vt:lpwstr/>
  </property>
</Properties>
</file>