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9" r:id="rId4"/>
  </p:sldMasterIdLst>
  <p:notesMasterIdLst>
    <p:notesMasterId r:id="rId22"/>
  </p:notesMasterIdLst>
  <p:sldIdLst>
    <p:sldId id="256" r:id="rId5"/>
    <p:sldId id="332" r:id="rId6"/>
    <p:sldId id="323" r:id="rId7"/>
    <p:sldId id="324" r:id="rId8"/>
    <p:sldId id="325" r:id="rId9"/>
    <p:sldId id="282" r:id="rId10"/>
    <p:sldId id="326" r:id="rId11"/>
    <p:sldId id="334" r:id="rId12"/>
    <p:sldId id="283" r:id="rId13"/>
    <p:sldId id="327" r:id="rId14"/>
    <p:sldId id="328" r:id="rId15"/>
    <p:sldId id="329" r:id="rId16"/>
    <p:sldId id="330" r:id="rId17"/>
    <p:sldId id="288" r:id="rId18"/>
    <p:sldId id="287" r:id="rId19"/>
    <p:sldId id="331" r:id="rId20"/>
    <p:sldId id="33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pos="6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17D801-7C85-F04D-9284-093BA085DD61}" v="1" dt="2023-04-04T21:20:28.758"/>
    <p1510:client id="{C7ABE8E2-E208-4C5C-E8D3-430D6FFF3946}" v="5" dt="2023-04-06T21:46:59.183"/>
    <p1510:client id="{EB51CD32-10C0-B534-2A49-6BAE61B517EF}" v="228" dt="2023-04-04T21:38:07.176"/>
    <p1510:client id="{FA114E46-6B57-578F-325E-720253BEF1E0}" v="70" dt="2023-04-05T10:21:42.5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25"/>
  </p:normalViewPr>
  <p:slideViewPr>
    <p:cSldViewPr snapToGrid="0">
      <p:cViewPr varScale="1">
        <p:scale>
          <a:sx n="90" d="100"/>
          <a:sy n="90" d="100"/>
        </p:scale>
        <p:origin x="232" y="552"/>
      </p:cViewPr>
      <p:guideLst>
        <p:guide orient="horz" pos="935"/>
        <p:guide pos="6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ona Barclay" userId="S::fb10@stir.ac.uk::1a9de9fe-3dd9-46c7-90de-ddfb8131350a" providerId="AD" clId="Web-{C7ABE8E2-E208-4C5C-E8D3-430D6FFF3946}"/>
    <pc:docChg chg="modSld">
      <pc:chgData name="Fiona Barclay" userId="S::fb10@stir.ac.uk::1a9de9fe-3dd9-46c7-90de-ddfb8131350a" providerId="AD" clId="Web-{C7ABE8E2-E208-4C5C-E8D3-430D6FFF3946}" dt="2023-04-06T21:46:55.167" v="3" actId="20577"/>
      <pc:docMkLst>
        <pc:docMk/>
      </pc:docMkLst>
      <pc:sldChg chg="modSp">
        <pc:chgData name="Fiona Barclay" userId="S::fb10@stir.ac.uk::1a9de9fe-3dd9-46c7-90de-ddfb8131350a" providerId="AD" clId="Web-{C7ABE8E2-E208-4C5C-E8D3-430D6FFF3946}" dt="2023-04-06T21:46:55.167" v="3" actId="20577"/>
        <pc:sldMkLst>
          <pc:docMk/>
          <pc:sldMk cId="555329545" sldId="333"/>
        </pc:sldMkLst>
        <pc:spChg chg="mod">
          <ac:chgData name="Fiona Barclay" userId="S::fb10@stir.ac.uk::1a9de9fe-3dd9-46c7-90de-ddfb8131350a" providerId="AD" clId="Web-{C7ABE8E2-E208-4C5C-E8D3-430D6FFF3946}" dt="2023-04-06T21:46:55.167" v="3" actId="20577"/>
          <ac:spMkLst>
            <pc:docMk/>
            <pc:sldMk cId="555329545" sldId="333"/>
            <ac:spMk id="3" creationId="{81C420C4-BD44-4313-B20A-FBA05AE8A902}"/>
          </ac:spMkLst>
        </pc:spChg>
      </pc:sldChg>
    </pc:docChg>
  </pc:docChgLst>
  <pc:docChgLst>
    <pc:chgData name="Fiona Barclay" userId="S::fb10@stir.ac.uk::1a9de9fe-3dd9-46c7-90de-ddfb8131350a" providerId="AD" clId="Web-{EB51CD32-10C0-B534-2A49-6BAE61B517EF}"/>
    <pc:docChg chg="addSld modSld">
      <pc:chgData name="Fiona Barclay" userId="S::fb10@stir.ac.uk::1a9de9fe-3dd9-46c7-90de-ddfb8131350a" providerId="AD" clId="Web-{EB51CD32-10C0-B534-2A49-6BAE61B517EF}" dt="2023-04-04T21:38:04.988" v="222" actId="20577"/>
      <pc:docMkLst>
        <pc:docMk/>
      </pc:docMkLst>
      <pc:sldChg chg="modSp">
        <pc:chgData name="Fiona Barclay" userId="S::fb10@stir.ac.uk::1a9de9fe-3dd9-46c7-90de-ddfb8131350a" providerId="AD" clId="Web-{EB51CD32-10C0-B534-2A49-6BAE61B517EF}" dt="2023-04-04T21:25:32.860" v="16" actId="20577"/>
        <pc:sldMkLst>
          <pc:docMk/>
          <pc:sldMk cId="43402332" sldId="323"/>
        </pc:sldMkLst>
        <pc:spChg chg="mod">
          <ac:chgData name="Fiona Barclay" userId="S::fb10@stir.ac.uk::1a9de9fe-3dd9-46c7-90de-ddfb8131350a" providerId="AD" clId="Web-{EB51CD32-10C0-B534-2A49-6BAE61B517EF}" dt="2023-04-04T21:25:32.860" v="16" actId="20577"/>
          <ac:spMkLst>
            <pc:docMk/>
            <pc:sldMk cId="43402332" sldId="323"/>
            <ac:spMk id="3" creationId="{47A817A1-5C39-F455-9D99-2051BE68C473}"/>
          </ac:spMkLst>
        </pc:spChg>
      </pc:sldChg>
      <pc:sldChg chg="modSp">
        <pc:chgData name="Fiona Barclay" userId="S::fb10@stir.ac.uk::1a9de9fe-3dd9-46c7-90de-ddfb8131350a" providerId="AD" clId="Web-{EB51CD32-10C0-B534-2A49-6BAE61B517EF}" dt="2023-04-04T21:37:31.674" v="208" actId="20577"/>
        <pc:sldMkLst>
          <pc:docMk/>
          <pc:sldMk cId="3293615913" sldId="326"/>
        </pc:sldMkLst>
        <pc:spChg chg="mod">
          <ac:chgData name="Fiona Barclay" userId="S::fb10@stir.ac.uk::1a9de9fe-3dd9-46c7-90de-ddfb8131350a" providerId="AD" clId="Web-{EB51CD32-10C0-B534-2A49-6BAE61B517EF}" dt="2023-04-04T21:37:31.674" v="208" actId="20577"/>
          <ac:spMkLst>
            <pc:docMk/>
            <pc:sldMk cId="3293615913" sldId="326"/>
            <ac:spMk id="2" creationId="{6F1A4AFA-E407-BD7A-76D2-566F0B9B01E6}"/>
          </ac:spMkLst>
        </pc:spChg>
      </pc:sldChg>
      <pc:sldChg chg="modSp">
        <pc:chgData name="Fiona Barclay" userId="S::fb10@stir.ac.uk::1a9de9fe-3dd9-46c7-90de-ddfb8131350a" providerId="AD" clId="Web-{EB51CD32-10C0-B534-2A49-6BAE61B517EF}" dt="2023-04-04T21:38:04.988" v="222" actId="20577"/>
        <pc:sldMkLst>
          <pc:docMk/>
          <pc:sldMk cId="2726536674" sldId="332"/>
        </pc:sldMkLst>
        <pc:spChg chg="mod">
          <ac:chgData name="Fiona Barclay" userId="S::fb10@stir.ac.uk::1a9de9fe-3dd9-46c7-90de-ddfb8131350a" providerId="AD" clId="Web-{EB51CD32-10C0-B534-2A49-6BAE61B517EF}" dt="2023-04-04T21:38:04.988" v="222" actId="20577"/>
          <ac:spMkLst>
            <pc:docMk/>
            <pc:sldMk cId="2726536674" sldId="332"/>
            <ac:spMk id="3" creationId="{A78E98BF-69BB-C347-E4F0-7AD3BB943EB2}"/>
          </ac:spMkLst>
        </pc:spChg>
      </pc:sldChg>
      <pc:sldChg chg="modSp new">
        <pc:chgData name="Fiona Barclay" userId="S::fb10@stir.ac.uk::1a9de9fe-3dd9-46c7-90de-ddfb8131350a" providerId="AD" clId="Web-{EB51CD32-10C0-B534-2A49-6BAE61B517EF}" dt="2023-04-04T21:37:39.549" v="211" actId="20577"/>
        <pc:sldMkLst>
          <pc:docMk/>
          <pc:sldMk cId="366212044" sldId="334"/>
        </pc:sldMkLst>
        <pc:spChg chg="mod">
          <ac:chgData name="Fiona Barclay" userId="S::fb10@stir.ac.uk::1a9de9fe-3dd9-46c7-90de-ddfb8131350a" providerId="AD" clId="Web-{EB51CD32-10C0-B534-2A49-6BAE61B517EF}" dt="2023-04-04T21:37:39.549" v="211" actId="20577"/>
          <ac:spMkLst>
            <pc:docMk/>
            <pc:sldMk cId="366212044" sldId="334"/>
            <ac:spMk id="2" creationId="{0FD89276-017C-2C04-DF5F-088A9D6E5F02}"/>
          </ac:spMkLst>
        </pc:spChg>
        <pc:spChg chg="mod">
          <ac:chgData name="Fiona Barclay" userId="S::fb10@stir.ac.uk::1a9de9fe-3dd9-46c7-90de-ddfb8131350a" providerId="AD" clId="Web-{EB51CD32-10C0-B534-2A49-6BAE61B517EF}" dt="2023-04-04T21:36:58.093" v="205" actId="20577"/>
          <ac:spMkLst>
            <pc:docMk/>
            <pc:sldMk cId="366212044" sldId="334"/>
            <ac:spMk id="3" creationId="{B68A5170-534C-29F2-15A4-4182976DCD22}"/>
          </ac:spMkLst>
        </pc:spChg>
      </pc:sldChg>
    </pc:docChg>
  </pc:docChgLst>
  <pc:docChgLst>
    <pc:chgData name="Fiona Barclay" userId="S::fb10@stir.ac.uk::1a9de9fe-3dd9-46c7-90de-ddfb8131350a" providerId="AD" clId="Web-{FA114E46-6B57-578F-325E-720253BEF1E0}"/>
    <pc:docChg chg="modSld">
      <pc:chgData name="Fiona Barclay" userId="S::fb10@stir.ac.uk::1a9de9fe-3dd9-46c7-90de-ddfb8131350a" providerId="AD" clId="Web-{FA114E46-6B57-578F-325E-720253BEF1E0}" dt="2023-04-05T10:21:42.540" v="70" actId="20577"/>
      <pc:docMkLst>
        <pc:docMk/>
      </pc:docMkLst>
      <pc:sldChg chg="modSp">
        <pc:chgData name="Fiona Barclay" userId="S::fb10@stir.ac.uk::1a9de9fe-3dd9-46c7-90de-ddfb8131350a" providerId="AD" clId="Web-{FA114E46-6B57-578F-325E-720253BEF1E0}" dt="2023-04-05T10:20:57.133" v="61" actId="20577"/>
        <pc:sldMkLst>
          <pc:docMk/>
          <pc:sldMk cId="1944134008" sldId="282"/>
        </pc:sldMkLst>
        <pc:spChg chg="mod">
          <ac:chgData name="Fiona Barclay" userId="S::fb10@stir.ac.uk::1a9de9fe-3dd9-46c7-90de-ddfb8131350a" providerId="AD" clId="Web-{FA114E46-6B57-578F-325E-720253BEF1E0}" dt="2023-04-05T10:20:57.133" v="61" actId="20577"/>
          <ac:spMkLst>
            <pc:docMk/>
            <pc:sldMk cId="1944134008" sldId="282"/>
            <ac:spMk id="3" creationId="{47A817A1-5C39-F455-9D99-2051BE68C473}"/>
          </ac:spMkLst>
        </pc:spChg>
      </pc:sldChg>
      <pc:sldChg chg="modSp">
        <pc:chgData name="Fiona Barclay" userId="S::fb10@stir.ac.uk::1a9de9fe-3dd9-46c7-90de-ddfb8131350a" providerId="AD" clId="Web-{FA114E46-6B57-578F-325E-720253BEF1E0}" dt="2023-04-05T10:19:29.584" v="3" actId="20577"/>
        <pc:sldMkLst>
          <pc:docMk/>
          <pc:sldMk cId="43402332" sldId="323"/>
        </pc:sldMkLst>
        <pc:spChg chg="mod">
          <ac:chgData name="Fiona Barclay" userId="S::fb10@stir.ac.uk::1a9de9fe-3dd9-46c7-90de-ddfb8131350a" providerId="AD" clId="Web-{FA114E46-6B57-578F-325E-720253BEF1E0}" dt="2023-04-05T10:19:29.584" v="3" actId="20577"/>
          <ac:spMkLst>
            <pc:docMk/>
            <pc:sldMk cId="43402332" sldId="323"/>
            <ac:spMk id="2" creationId="{6F1A4AFA-E407-BD7A-76D2-566F0B9B01E6}"/>
          </ac:spMkLst>
        </pc:spChg>
      </pc:sldChg>
      <pc:sldChg chg="modSp">
        <pc:chgData name="Fiona Barclay" userId="S::fb10@stir.ac.uk::1a9de9fe-3dd9-46c7-90de-ddfb8131350a" providerId="AD" clId="Web-{FA114E46-6B57-578F-325E-720253BEF1E0}" dt="2023-04-05T10:20:05.694" v="26" actId="20577"/>
        <pc:sldMkLst>
          <pc:docMk/>
          <pc:sldMk cId="2552128892" sldId="324"/>
        </pc:sldMkLst>
        <pc:spChg chg="mod">
          <ac:chgData name="Fiona Barclay" userId="S::fb10@stir.ac.uk::1a9de9fe-3dd9-46c7-90de-ddfb8131350a" providerId="AD" clId="Web-{FA114E46-6B57-578F-325E-720253BEF1E0}" dt="2023-04-05T10:20:05.694" v="26" actId="20577"/>
          <ac:spMkLst>
            <pc:docMk/>
            <pc:sldMk cId="2552128892" sldId="324"/>
            <ac:spMk id="2" creationId="{6F1A4AFA-E407-BD7A-76D2-566F0B9B01E6}"/>
          </ac:spMkLst>
        </pc:spChg>
        <pc:spChg chg="mod">
          <ac:chgData name="Fiona Barclay" userId="S::fb10@stir.ac.uk::1a9de9fe-3dd9-46c7-90de-ddfb8131350a" providerId="AD" clId="Web-{FA114E46-6B57-578F-325E-720253BEF1E0}" dt="2023-04-05T10:19:59.100" v="23" actId="20577"/>
          <ac:spMkLst>
            <pc:docMk/>
            <pc:sldMk cId="2552128892" sldId="324"/>
            <ac:spMk id="3" creationId="{47A817A1-5C39-F455-9D99-2051BE68C473}"/>
          </ac:spMkLst>
        </pc:spChg>
      </pc:sldChg>
      <pc:sldChg chg="modSp">
        <pc:chgData name="Fiona Barclay" userId="S::fb10@stir.ac.uk::1a9de9fe-3dd9-46c7-90de-ddfb8131350a" providerId="AD" clId="Web-{FA114E46-6B57-578F-325E-720253BEF1E0}" dt="2023-04-05T10:20:39.117" v="55" actId="20577"/>
        <pc:sldMkLst>
          <pc:docMk/>
          <pc:sldMk cId="4044456502" sldId="325"/>
        </pc:sldMkLst>
        <pc:spChg chg="mod">
          <ac:chgData name="Fiona Barclay" userId="S::fb10@stir.ac.uk::1a9de9fe-3dd9-46c7-90de-ddfb8131350a" providerId="AD" clId="Web-{FA114E46-6B57-578F-325E-720253BEF1E0}" dt="2023-04-05T10:20:13.194" v="28" actId="20577"/>
          <ac:spMkLst>
            <pc:docMk/>
            <pc:sldMk cId="4044456502" sldId="325"/>
            <ac:spMk id="2" creationId="{6F1A4AFA-E407-BD7A-76D2-566F0B9B01E6}"/>
          </ac:spMkLst>
        </pc:spChg>
        <pc:spChg chg="mod">
          <ac:chgData name="Fiona Barclay" userId="S::fb10@stir.ac.uk::1a9de9fe-3dd9-46c7-90de-ddfb8131350a" providerId="AD" clId="Web-{FA114E46-6B57-578F-325E-720253BEF1E0}" dt="2023-04-05T10:20:39.117" v="55" actId="20577"/>
          <ac:spMkLst>
            <pc:docMk/>
            <pc:sldMk cId="4044456502" sldId="325"/>
            <ac:spMk id="3" creationId="{47A817A1-5C39-F455-9D99-2051BE68C473}"/>
          </ac:spMkLst>
        </pc:spChg>
      </pc:sldChg>
      <pc:sldChg chg="modSp">
        <pc:chgData name="Fiona Barclay" userId="S::fb10@stir.ac.uk::1a9de9fe-3dd9-46c7-90de-ddfb8131350a" providerId="AD" clId="Web-{FA114E46-6B57-578F-325E-720253BEF1E0}" dt="2023-04-05T10:21:11.758" v="63" actId="20577"/>
        <pc:sldMkLst>
          <pc:docMk/>
          <pc:sldMk cId="3293615913" sldId="326"/>
        </pc:sldMkLst>
        <pc:spChg chg="mod">
          <ac:chgData name="Fiona Barclay" userId="S::fb10@stir.ac.uk::1a9de9fe-3dd9-46c7-90de-ddfb8131350a" providerId="AD" clId="Web-{FA114E46-6B57-578F-325E-720253BEF1E0}" dt="2023-04-05T10:21:11.758" v="63" actId="20577"/>
          <ac:spMkLst>
            <pc:docMk/>
            <pc:sldMk cId="3293615913" sldId="326"/>
            <ac:spMk id="2" creationId="{6F1A4AFA-E407-BD7A-76D2-566F0B9B01E6}"/>
          </ac:spMkLst>
        </pc:spChg>
      </pc:sldChg>
      <pc:sldChg chg="modSp">
        <pc:chgData name="Fiona Barclay" userId="S::fb10@stir.ac.uk::1a9de9fe-3dd9-46c7-90de-ddfb8131350a" providerId="AD" clId="Web-{FA114E46-6B57-578F-325E-720253BEF1E0}" dt="2023-04-05T10:21:42.540" v="70" actId="20577"/>
        <pc:sldMkLst>
          <pc:docMk/>
          <pc:sldMk cId="3193482204" sldId="327"/>
        </pc:sldMkLst>
        <pc:spChg chg="mod">
          <ac:chgData name="Fiona Barclay" userId="S::fb10@stir.ac.uk::1a9de9fe-3dd9-46c7-90de-ddfb8131350a" providerId="AD" clId="Web-{FA114E46-6B57-578F-325E-720253BEF1E0}" dt="2023-04-05T10:21:42.540" v="70" actId="20577"/>
          <ac:spMkLst>
            <pc:docMk/>
            <pc:sldMk cId="3193482204" sldId="327"/>
            <ac:spMk id="3" creationId="{47A817A1-5C39-F455-9D99-2051BE68C473}"/>
          </ac:spMkLst>
        </pc:spChg>
      </pc:sldChg>
      <pc:sldChg chg="modSp">
        <pc:chgData name="Fiona Barclay" userId="S::fb10@stir.ac.uk::1a9de9fe-3dd9-46c7-90de-ddfb8131350a" providerId="AD" clId="Web-{FA114E46-6B57-578F-325E-720253BEF1E0}" dt="2023-04-05T10:19:22.849" v="1" actId="20577"/>
        <pc:sldMkLst>
          <pc:docMk/>
          <pc:sldMk cId="2726536674" sldId="332"/>
        </pc:sldMkLst>
        <pc:spChg chg="mod">
          <ac:chgData name="Fiona Barclay" userId="S::fb10@stir.ac.uk::1a9de9fe-3dd9-46c7-90de-ddfb8131350a" providerId="AD" clId="Web-{FA114E46-6B57-578F-325E-720253BEF1E0}" dt="2023-04-05T10:19:22.849" v="1" actId="20577"/>
          <ac:spMkLst>
            <pc:docMk/>
            <pc:sldMk cId="2726536674" sldId="332"/>
            <ac:spMk id="2" creationId="{0DEE28FC-DF98-0A8E-DE8D-9144389E4293}"/>
          </ac:spMkLst>
        </pc:spChg>
      </pc:sldChg>
      <pc:sldChg chg="modSp">
        <pc:chgData name="Fiona Barclay" userId="S::fb10@stir.ac.uk::1a9de9fe-3dd9-46c7-90de-ddfb8131350a" providerId="AD" clId="Web-{FA114E46-6B57-578F-325E-720253BEF1E0}" dt="2023-04-05T10:21:27.040" v="69" actId="14100"/>
        <pc:sldMkLst>
          <pc:docMk/>
          <pc:sldMk cId="366212044" sldId="334"/>
        </pc:sldMkLst>
        <pc:spChg chg="mod">
          <ac:chgData name="Fiona Barclay" userId="S::fb10@stir.ac.uk::1a9de9fe-3dd9-46c7-90de-ddfb8131350a" providerId="AD" clId="Web-{FA114E46-6B57-578F-325E-720253BEF1E0}" dt="2023-04-05T10:21:19.039" v="66" actId="20577"/>
          <ac:spMkLst>
            <pc:docMk/>
            <pc:sldMk cId="366212044" sldId="334"/>
            <ac:spMk id="2" creationId="{0FD89276-017C-2C04-DF5F-088A9D6E5F02}"/>
          </ac:spMkLst>
        </pc:spChg>
        <pc:spChg chg="mod">
          <ac:chgData name="Fiona Barclay" userId="S::fb10@stir.ac.uk::1a9de9fe-3dd9-46c7-90de-ddfb8131350a" providerId="AD" clId="Web-{FA114E46-6B57-578F-325E-720253BEF1E0}" dt="2023-04-05T10:21:27.040" v="69" actId="14100"/>
          <ac:spMkLst>
            <pc:docMk/>
            <pc:sldMk cId="366212044" sldId="334"/>
            <ac:spMk id="3" creationId="{B68A5170-534C-29F2-15A4-4182976DCD2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5646D-45AE-FE4E-8D4D-17958BBE33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16DCF-B4C6-F147-827B-20A443F63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62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4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2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88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45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30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07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3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53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1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58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Thursday, April 6, 2023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9497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8" r:id="rId6"/>
    <p:sldLayoutId id="2147483743" r:id="rId7"/>
    <p:sldLayoutId id="2147483744" r:id="rId8"/>
    <p:sldLayoutId id="2147483745" r:id="rId9"/>
    <p:sldLayoutId id="2147483747" r:id="rId10"/>
    <p:sldLayoutId id="214748374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F515644-94F0-8A06-D2A8-B0619B031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2" r="-2" b="25789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49685F-3F3D-D4F6-2681-6BE672280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51" y="5632316"/>
            <a:ext cx="3929062" cy="752217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Session </a:t>
            </a:r>
            <a:r>
              <a:rPr lang="en-US" sz="7300" b="1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en-US" sz="4400" b="1" dirty="0">
              <a:solidFill>
                <a:schemeClr val="tx2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DDCA921-56D3-EC6E-192B-9DD552043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8" t="9296" r="85" b="7293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1620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817A1-5C39-F455-9D99-2051BE68C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6" y="815546"/>
            <a:ext cx="7921452" cy="5548183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3200" dirty="0"/>
              <a:t>Now, compare the differences and similarities.</a:t>
            </a:r>
          </a:p>
          <a:p>
            <a:pPr marL="0" indent="0">
              <a:buNone/>
            </a:pPr>
            <a:r>
              <a:rPr lang="en-US" sz="3200" dirty="0"/>
              <a:t>What do they both share in common? </a:t>
            </a:r>
          </a:p>
          <a:p>
            <a:pPr marL="0" indent="0">
              <a:buNone/>
            </a:pPr>
            <a:endParaRPr lang="en-US" sz="3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</a:rPr>
              <a:t>When you compare the differences between Jeanne’s and Omar’s lives, does this seem fair?</a:t>
            </a:r>
          </a:p>
        </p:txBody>
      </p:sp>
      <p:pic>
        <p:nvPicPr>
          <p:cNvPr id="13" name="Picture 12" descr="Text, whiteboard&#10;&#10;Description automatically generated">
            <a:extLst>
              <a:ext uri="{FF2B5EF4-FFF2-40B4-BE49-F238E27FC236}">
                <a16:creationId xmlns:a16="http://schemas.microsoft.com/office/drawing/2014/main" id="{EE829AB1-5593-1EC5-4399-0DF32FF2F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117" y="0"/>
            <a:ext cx="3506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82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4AFA-E407-BD7A-76D2-566F0B9B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-557211"/>
            <a:ext cx="6002110" cy="14954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La Guerre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817A1-5C39-F455-9D99-2051BE68C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63" y="1482726"/>
            <a:ext cx="7061200" cy="49911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3200" dirty="0">
                <a:effectLst/>
                <a:ea typeface="Arial" panose="020B0604020202020204" pitchFamily="34" charset="0"/>
                <a:cs typeface="Calibri"/>
              </a:rPr>
              <a:t>Let’s read the next </a:t>
            </a:r>
            <a:r>
              <a:rPr lang="en-GB" sz="3200" dirty="0">
                <a:ea typeface="Arial" panose="020B0604020202020204" pitchFamily="34" charset="0"/>
                <a:cs typeface="Calibri"/>
              </a:rPr>
              <a:t>section. The war has started.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200" dirty="0">
                <a:ea typeface="Arial" panose="020B0604020202020204" pitchFamily="34" charset="0"/>
                <a:cs typeface="Calibri"/>
              </a:rPr>
              <a:t>Read from 'il y a des bombes </a:t>
            </a:r>
            <a:r>
              <a:rPr lang="en-GB" sz="3200" dirty="0" err="1">
                <a:ea typeface="Arial" panose="020B0604020202020204" pitchFamily="34" charset="0"/>
                <a:cs typeface="Calibri"/>
              </a:rPr>
              <a:t>en</a:t>
            </a:r>
            <a:r>
              <a:rPr lang="en-GB" sz="3200" dirty="0">
                <a:ea typeface="Arial" panose="020B0604020202020204" pitchFamily="34" charset="0"/>
                <a:cs typeface="Calibri"/>
              </a:rPr>
              <a:t> </a:t>
            </a:r>
            <a:r>
              <a:rPr lang="en-GB" sz="3200" dirty="0" err="1">
                <a:ea typeface="Arial" panose="020B0604020202020204" pitchFamily="34" charset="0"/>
                <a:cs typeface="Calibri"/>
              </a:rPr>
              <a:t>ville</a:t>
            </a:r>
            <a:r>
              <a:rPr lang="en-GB" sz="3200" dirty="0">
                <a:ea typeface="Arial" panose="020B0604020202020204" pitchFamily="34" charset="0"/>
                <a:cs typeface="Calibri"/>
              </a:rPr>
              <a:t>' to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200" dirty="0">
                <a:ea typeface="Arial" panose="020B0604020202020204" pitchFamily="34" charset="0"/>
                <a:cs typeface="Calibri"/>
              </a:rPr>
              <a:t>'</a:t>
            </a:r>
            <a:r>
              <a:rPr lang="en-GB" sz="3200" dirty="0" err="1">
                <a:ea typeface="Arial" panose="020B0604020202020204" pitchFamily="34" charset="0"/>
                <a:cs typeface="Calibri"/>
              </a:rPr>
              <a:t>mais</a:t>
            </a:r>
            <a:r>
              <a:rPr lang="en-GB" sz="3200" dirty="0">
                <a:ea typeface="Arial" panose="020B0604020202020204" pitchFamily="34" charset="0"/>
                <a:cs typeface="Calibri"/>
              </a:rPr>
              <a:t> la violence continue'.</a:t>
            </a:r>
            <a:endParaRPr lang="en-GB" sz="3200" dirty="0"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3200" dirty="0">
              <a:solidFill>
                <a:srgbClr val="000000"/>
              </a:solidFill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3200" dirty="0">
                <a:solidFill>
                  <a:schemeClr val="accent1"/>
                </a:solidFill>
                <a:effectLst/>
                <a:ea typeface="Arial" panose="020B0604020202020204" pitchFamily="34" charset="0"/>
                <a:cs typeface="Calibri" panose="020F0502020204030204" pitchFamily="34" charset="0"/>
              </a:rPr>
              <a:t>Why is Jeanne scared?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200" dirty="0">
                <a:effectLst/>
                <a:ea typeface="Arial" panose="020B0604020202020204" pitchFamily="34" charset="0"/>
                <a:cs typeface="Calibri" panose="020F0502020204030204" pitchFamily="34" charset="0"/>
              </a:rPr>
              <a:t>Can you see examples of things that might scare her as we read?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6BE2BB-B09C-2DAE-75D1-31B4F3F8A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294" b="7124"/>
          <a:stretch/>
        </p:blipFill>
        <p:spPr bwMode="auto">
          <a:xfrm>
            <a:off x="8472488" y="-1"/>
            <a:ext cx="3716463" cy="68261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1759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4AFA-E407-BD7A-76D2-566F0B9B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-376238"/>
            <a:ext cx="6002110" cy="1495425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accent1"/>
                </a:solidFill>
              </a:rPr>
              <a:t>L’Indépendance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817A1-5C39-F455-9D99-2051BE68C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9" y="1495425"/>
            <a:ext cx="7364346" cy="49911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GB" sz="3200" dirty="0">
                <a:effectLst/>
                <a:ea typeface="Arial" panose="020B0604020202020204" pitchFamily="34" charset="0"/>
                <a:cs typeface="Calibri"/>
              </a:rPr>
              <a:t>Algeria had been legally part of France since 1848. </a:t>
            </a:r>
            <a:r>
              <a:rPr lang="en-GB" sz="3200" dirty="0">
                <a:ea typeface="Arial" panose="020B0604020202020204" pitchFamily="34" charset="0"/>
                <a:cs typeface="Calibri"/>
              </a:rPr>
              <a:t>T</a:t>
            </a:r>
            <a:r>
              <a:rPr lang="en-GB" sz="3200" dirty="0">
                <a:effectLst/>
                <a:ea typeface="Arial" panose="020B0604020202020204" pitchFamily="34" charset="0"/>
                <a:cs typeface="Calibri"/>
              </a:rPr>
              <a:t>he war made the French government realize it could not continue</a:t>
            </a:r>
            <a:r>
              <a:rPr lang="en-GB" sz="3200" dirty="0">
                <a:ea typeface="Arial" panose="020B0604020202020204" pitchFamily="34" charset="0"/>
                <a:cs typeface="Calibri"/>
              </a:rPr>
              <a:t> to govern </a:t>
            </a:r>
            <a:r>
              <a:rPr lang="en-GB" sz="3200" dirty="0">
                <a:effectLst/>
                <a:ea typeface="Arial" panose="020B0604020202020204" pitchFamily="34" charset="0"/>
                <a:cs typeface="Calibri"/>
              </a:rPr>
              <a:t>Algeria.</a:t>
            </a:r>
            <a:r>
              <a:rPr lang="en-GB" sz="3200" dirty="0">
                <a:ea typeface="Arial" panose="020B0604020202020204" pitchFamily="34" charset="0"/>
                <a:cs typeface="Calibri"/>
              </a:rPr>
              <a:t> </a:t>
            </a:r>
            <a:endParaRPr lang="en-GB" sz="3200" dirty="0">
              <a:effectLst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3200" dirty="0">
                <a:effectLst/>
                <a:ea typeface="Arial" panose="020B0604020202020204" pitchFamily="34" charset="0"/>
                <a:cs typeface="Calibri" panose="020F0502020204030204" pitchFamily="34" charset="0"/>
              </a:rPr>
              <a:t>President Charles de Gaulle decided to let Algerians vote to choose to stay part of France or become independent. </a:t>
            </a:r>
          </a:p>
          <a:p>
            <a:pPr>
              <a:lnSpc>
                <a:spcPct val="120000"/>
              </a:lnSpc>
            </a:pPr>
            <a:r>
              <a:rPr lang="en-GB" sz="3200" dirty="0">
                <a:effectLst/>
                <a:ea typeface="Arial" panose="020B0604020202020204" pitchFamily="34" charset="0"/>
                <a:cs typeface="Calibri"/>
              </a:rPr>
              <a:t>In 1962</a:t>
            </a:r>
            <a:r>
              <a:rPr lang="en-GB" sz="3200" dirty="0">
                <a:ea typeface="Arial" panose="020B0604020202020204" pitchFamily="34" charset="0"/>
                <a:cs typeface="Calibri"/>
              </a:rPr>
              <a:t>,</a:t>
            </a:r>
            <a:r>
              <a:rPr lang="en-GB" sz="3200" dirty="0">
                <a:effectLst/>
                <a:ea typeface="Arial" panose="020B0604020202020204" pitchFamily="34" charset="0"/>
                <a:cs typeface="Calibri"/>
              </a:rPr>
              <a:t> Algeria </a:t>
            </a:r>
            <a:r>
              <a:rPr lang="en-GB" sz="3200" dirty="0">
                <a:ea typeface="Arial" panose="020B0604020202020204" pitchFamily="34" charset="0"/>
                <a:cs typeface="Calibri"/>
              </a:rPr>
              <a:t>chose to become </a:t>
            </a:r>
            <a:r>
              <a:rPr lang="en-GB" sz="3200" dirty="0">
                <a:effectLst/>
                <a:ea typeface="Arial" panose="020B0604020202020204" pitchFamily="34" charset="0"/>
                <a:cs typeface="Calibri"/>
              </a:rPr>
              <a:t>independent from France.</a:t>
            </a:r>
            <a:r>
              <a:rPr lang="en-GB" sz="3200" dirty="0">
                <a:ea typeface="Arial" panose="020B0604020202020204" pitchFamily="34" charset="0"/>
                <a:cs typeface="Calibri"/>
              </a:rPr>
              <a:t> </a:t>
            </a:r>
            <a:endParaRPr lang="en-GB" sz="3200" dirty="0">
              <a:effectLst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425FC6-00C8-EEBD-C1BE-02925A8B2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188" y="0"/>
            <a:ext cx="3833812" cy="685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71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4AFA-E407-BD7A-76D2-566F0B9B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-542926"/>
            <a:ext cx="6002110" cy="1495425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accent1"/>
                </a:solidFill>
              </a:rPr>
              <a:t>L’Indépendance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817A1-5C39-F455-9D99-2051BE68C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491" y="1482726"/>
            <a:ext cx="7401697" cy="499110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GB" sz="3200" b="1" dirty="0">
                <a:solidFill>
                  <a:schemeClr val="accent1"/>
                </a:solidFill>
                <a:effectLst/>
                <a:ea typeface="Arial" panose="020B0604020202020204" pitchFamily="34" charset="0"/>
                <a:cs typeface="Calibri"/>
              </a:rPr>
              <a:t>How would different people react to the news of independence? 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GB" sz="3000" dirty="0">
                <a:effectLst/>
                <a:ea typeface="Arial" panose="020B0604020202020204" pitchFamily="34" charset="0"/>
                <a:cs typeface="Calibri"/>
              </a:rPr>
              <a:t>Imagine it from the point of view of as many characters as possible.</a:t>
            </a:r>
            <a:r>
              <a:rPr lang="en-GB" sz="3000" dirty="0">
                <a:ea typeface="Arial" panose="020B0604020202020204" pitchFamily="34" charset="0"/>
                <a:cs typeface="Calibri"/>
              </a:rPr>
              <a:t> </a:t>
            </a:r>
            <a:endParaRPr lang="en-GB" sz="3000" dirty="0">
              <a:effectLst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GB" sz="3000" dirty="0">
                <a:effectLst/>
                <a:ea typeface="Arial" panose="020B0604020202020204" pitchFamily="34" charset="0"/>
                <a:cs typeface="Calibri" panose="020F0502020204030204" pitchFamily="34" charset="0"/>
              </a:rPr>
              <a:t>Characters include: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en-GB" sz="3000" u="none" strike="noStrike" dirty="0">
                <a:effectLst/>
                <a:ea typeface="Arial" panose="020B0604020202020204" pitchFamily="34" charset="0"/>
                <a:cs typeface="Calibri" panose="020F0502020204030204" pitchFamily="34" charset="0"/>
              </a:rPr>
              <a:t>Jeanne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en-GB" sz="3000" u="none" strike="noStrike" dirty="0">
                <a:effectLst/>
                <a:ea typeface="Arial" panose="020B0604020202020204" pitchFamily="34" charset="0"/>
                <a:cs typeface="Calibri" panose="020F0502020204030204" pitchFamily="34" charset="0"/>
              </a:rPr>
              <a:t>Jeanne’s parents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en-GB" sz="3000" u="none" strike="noStrike" dirty="0">
                <a:effectLst/>
                <a:ea typeface="Arial" panose="020B0604020202020204" pitchFamily="34" charset="0"/>
                <a:cs typeface="Calibri" panose="020F0502020204030204" pitchFamily="34" charset="0"/>
              </a:rPr>
              <a:t>Omar	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en-GB" sz="3000" u="none" strike="noStrike" dirty="0">
                <a:effectLst/>
                <a:ea typeface="Arial" panose="020B0604020202020204" pitchFamily="34" charset="0"/>
                <a:cs typeface="Calibri" panose="020F0502020204030204" pitchFamily="34" charset="0"/>
              </a:rPr>
              <a:t>Omar’s mother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en-GB" sz="3000" u="none" strike="noStrike" dirty="0">
                <a:effectLst/>
                <a:ea typeface="Arial" panose="020B0604020202020204" pitchFamily="34" charset="0"/>
                <a:cs typeface="Calibri" panose="020F0502020204030204" pitchFamily="34" charset="0"/>
              </a:rPr>
              <a:t>Arabs working on French farms</a:t>
            </a:r>
            <a:r>
              <a:rPr lang="en-GB" u="none" strike="noStrike" dirty="0">
                <a:effectLst/>
                <a:ea typeface="Arial" panose="020B0604020202020204" pitchFamily="34" charset="0"/>
                <a:cs typeface="Calibri" panose="020F0502020204030204" pitchFamily="34" charset="0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425FC6-00C8-EEBD-C1BE-02925A8B2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188" y="0"/>
            <a:ext cx="3833812" cy="685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13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4AFA-E407-BD7A-76D2-566F0B9B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0"/>
            <a:ext cx="10241280" cy="123444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Entre </a:t>
            </a:r>
            <a:r>
              <a:rPr lang="en-US" sz="4800" b="1" dirty="0" err="1">
                <a:solidFill>
                  <a:schemeClr val="accent1"/>
                </a:solidFill>
              </a:rPr>
              <a:t>ici</a:t>
            </a:r>
            <a:r>
              <a:rPr lang="en-US" sz="4800" b="1" dirty="0">
                <a:solidFill>
                  <a:schemeClr val="accent1"/>
                </a:solidFill>
              </a:rPr>
              <a:t> et </a:t>
            </a:r>
            <a:r>
              <a:rPr lang="en-US" sz="4800" b="1" dirty="0" err="1">
                <a:solidFill>
                  <a:schemeClr val="accent1"/>
                </a:solidFill>
              </a:rPr>
              <a:t>là</a:t>
            </a:r>
            <a:r>
              <a:rPr lang="en-US" sz="4800" b="1" dirty="0">
                <a:solidFill>
                  <a:schemeClr val="accent1"/>
                </a:solidFill>
              </a:rPr>
              <a:t>-bas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817A1-5C39-F455-9D99-2051BE68C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63" y="190341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GB" sz="3500" b="1" dirty="0">
                <a:effectLst/>
                <a:ea typeface="Arial" panose="020B0604020202020204" pitchFamily="34" charset="0"/>
                <a:cs typeface="Calibri"/>
              </a:rPr>
              <a:t>Task: </a:t>
            </a:r>
            <a:r>
              <a:rPr lang="en-GB" sz="3500" dirty="0">
                <a:effectLst/>
                <a:ea typeface="Arial" panose="020B0604020202020204" pitchFamily="34" charset="0"/>
                <a:cs typeface="Calibri"/>
              </a:rPr>
              <a:t>Let’s </a:t>
            </a:r>
            <a:r>
              <a:rPr lang="en-GB" sz="3500" dirty="0">
                <a:ea typeface="+mn-lt"/>
                <a:cs typeface="+mn-lt"/>
              </a:rPr>
              <a:t>see what you remember using a quiz!</a:t>
            </a:r>
            <a:endParaRPr lang="en-US" sz="3500" dirty="0">
              <a:ea typeface="+mn-lt"/>
              <a:cs typeface="+mn-lt"/>
            </a:endParaRPr>
          </a:p>
          <a:p>
            <a:pPr marL="0" indent="0">
              <a:lnSpc>
                <a:spcPct val="114999"/>
              </a:lnSpc>
              <a:buNone/>
            </a:pPr>
            <a:endParaRPr lang="en-US" sz="3500" dirty="0">
              <a:ea typeface="+mn-lt"/>
              <a:cs typeface="+mn-lt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-US" sz="3500" dirty="0">
                <a:ea typeface="+mn-lt"/>
                <a:cs typeface="+mn-lt"/>
              </a:rPr>
              <a:t>A question may have more than one right answer.</a:t>
            </a:r>
          </a:p>
        </p:txBody>
      </p:sp>
    </p:spTree>
    <p:extLst>
      <p:ext uri="{BB962C8B-B14F-4D97-AF65-F5344CB8AC3E}">
        <p14:creationId xmlns:p14="http://schemas.microsoft.com/office/powerpoint/2010/main" val="3711877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08FE2E4-A5D2-DDCF-CB69-A1FE0916A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361939"/>
              </p:ext>
            </p:extLst>
          </p:nvPr>
        </p:nvGraphicFramePr>
        <p:xfrm>
          <a:off x="0" y="1"/>
          <a:ext cx="12188952" cy="685800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3747330">
                  <a:extLst>
                    <a:ext uri="{9D8B030D-6E8A-4147-A177-3AD203B41FA5}">
                      <a16:colId xmlns:a16="http://schemas.microsoft.com/office/drawing/2014/main" val="3898797287"/>
                    </a:ext>
                  </a:extLst>
                </a:gridCol>
                <a:gridCol w="2780104">
                  <a:extLst>
                    <a:ext uri="{9D8B030D-6E8A-4147-A177-3AD203B41FA5}">
                      <a16:colId xmlns:a16="http://schemas.microsoft.com/office/drawing/2014/main" val="3256363864"/>
                    </a:ext>
                  </a:extLst>
                </a:gridCol>
                <a:gridCol w="2759839">
                  <a:extLst>
                    <a:ext uri="{9D8B030D-6E8A-4147-A177-3AD203B41FA5}">
                      <a16:colId xmlns:a16="http://schemas.microsoft.com/office/drawing/2014/main" val="2876529811"/>
                    </a:ext>
                  </a:extLst>
                </a:gridCol>
                <a:gridCol w="2901679">
                  <a:extLst>
                    <a:ext uri="{9D8B030D-6E8A-4147-A177-3AD203B41FA5}">
                      <a16:colId xmlns:a16="http://schemas.microsoft.com/office/drawing/2014/main" val="1208263588"/>
                    </a:ext>
                  </a:extLst>
                </a:gridCol>
              </a:tblGrid>
              <a:tr h="788618">
                <a:tc>
                  <a:txBody>
                    <a:bodyPr/>
                    <a:lstStyle/>
                    <a:p>
                      <a:pPr marL="584200" indent="-342900">
                        <a:lnSpc>
                          <a:spcPct val="114000"/>
                        </a:lnSpc>
                        <a:buAutoNum type="arabicParenR"/>
                      </a:pPr>
                      <a:r>
                        <a:rPr lang="en-GB" sz="1800" b="1" dirty="0">
                          <a:effectLst/>
                        </a:rPr>
                        <a:t>What does the book’s name, </a:t>
                      </a:r>
                      <a:r>
                        <a:rPr lang="en-GB" sz="1800" b="1" i="1" dirty="0">
                          <a:effectLst/>
                        </a:rPr>
                        <a:t>Entre </a:t>
                      </a:r>
                      <a:r>
                        <a:rPr lang="en-GB" sz="1800" b="1" i="1" dirty="0" err="1">
                          <a:effectLst/>
                        </a:rPr>
                        <a:t>ici</a:t>
                      </a:r>
                      <a:r>
                        <a:rPr lang="en-GB" sz="1800" b="1" i="1" dirty="0">
                          <a:effectLst/>
                        </a:rPr>
                        <a:t> et </a:t>
                      </a:r>
                      <a:r>
                        <a:rPr lang="en-GB" sz="1800" b="1" i="1" dirty="0" err="1">
                          <a:effectLst/>
                        </a:rPr>
                        <a:t>là</a:t>
                      </a:r>
                      <a:r>
                        <a:rPr lang="en-GB" sz="1800" b="1" i="1" dirty="0">
                          <a:effectLst/>
                        </a:rPr>
                        <a:t>-bas, </a:t>
                      </a:r>
                      <a:r>
                        <a:rPr lang="en-GB" sz="1800" b="1" dirty="0">
                          <a:effectLst/>
                        </a:rPr>
                        <a:t>mean?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9171" marR="26482" marT="26482" marB="26482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Enter Here and There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Between Here and There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Enter the Ice and Label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extLst>
                  <a:ext uri="{0D108BD9-81ED-4DB2-BD59-A6C34878D82A}">
                    <a16:rowId xmlns:a16="http://schemas.microsoft.com/office/drawing/2014/main" val="2846152369"/>
                  </a:ext>
                </a:extLst>
              </a:tr>
              <a:tr h="1031276">
                <a:tc>
                  <a:txBody>
                    <a:bodyPr/>
                    <a:lstStyle/>
                    <a:p>
                      <a:pPr marL="419100" indent="-177800">
                        <a:lnSpc>
                          <a:spcPct val="114000"/>
                        </a:lnSpc>
                      </a:pPr>
                      <a:r>
                        <a:rPr lang="en-GB" sz="1800" b="1" dirty="0">
                          <a:effectLst/>
                        </a:rPr>
                        <a:t>2) Where are Jeanne and her brother when we first meet them?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9171" marR="26482" marT="26482" marB="26482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At home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In France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At the harbour in Algeria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extLst>
                  <a:ext uri="{0D108BD9-81ED-4DB2-BD59-A6C34878D82A}">
                    <a16:rowId xmlns:a16="http://schemas.microsoft.com/office/drawing/2014/main" val="2928478691"/>
                  </a:ext>
                </a:extLst>
              </a:tr>
              <a:tr h="538415">
                <a:tc>
                  <a:txBody>
                    <a:bodyPr/>
                    <a:lstStyle/>
                    <a:p>
                      <a:pPr marL="419100" indent="-177800">
                        <a:lnSpc>
                          <a:spcPct val="114000"/>
                        </a:lnSpc>
                      </a:pPr>
                      <a:r>
                        <a:rPr lang="en-GB" sz="1800" b="1" dirty="0">
                          <a:effectLst/>
                        </a:rPr>
                        <a:t>3) Why are they leaving Algeria?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9171" marR="26482" marT="26482" marB="26482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It’s too dangerous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It’s too expensive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It’s too hot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extLst>
                  <a:ext uri="{0D108BD9-81ED-4DB2-BD59-A6C34878D82A}">
                    <a16:rowId xmlns:a16="http://schemas.microsoft.com/office/drawing/2014/main" val="1157995628"/>
                  </a:ext>
                </a:extLst>
              </a:tr>
              <a:tr h="522930">
                <a:tc>
                  <a:txBody>
                    <a:bodyPr/>
                    <a:lstStyle/>
                    <a:p>
                      <a:pPr marL="419100" indent="-177800">
                        <a:lnSpc>
                          <a:spcPct val="114000"/>
                        </a:lnSpc>
                      </a:pPr>
                      <a:r>
                        <a:rPr lang="en-GB" sz="1800" b="1" dirty="0">
                          <a:effectLst/>
                        </a:rPr>
                        <a:t>4) Who could not go with them?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9171" marR="26482" marT="26482" marB="26482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Their family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Their dog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Their mum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extLst>
                  <a:ext uri="{0D108BD9-81ED-4DB2-BD59-A6C34878D82A}">
                    <a16:rowId xmlns:a16="http://schemas.microsoft.com/office/drawing/2014/main" val="1824143743"/>
                  </a:ext>
                </a:extLst>
              </a:tr>
              <a:tr h="991211">
                <a:tc>
                  <a:txBody>
                    <a:bodyPr/>
                    <a:lstStyle/>
                    <a:p>
                      <a:pPr marL="419100" indent="-177800">
                        <a:lnSpc>
                          <a:spcPct val="114000"/>
                        </a:lnSpc>
                      </a:pPr>
                      <a:r>
                        <a:rPr lang="en-GB" sz="1800" b="1" dirty="0">
                          <a:effectLst/>
                        </a:rPr>
                        <a:t>5) Who was the first person in Jeanne’s family to move to Algeria?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9171" marR="26482" marT="26482" marB="26482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Her dad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Her grandad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Her great-grandad</a:t>
                      </a:r>
                      <a:endParaRPr lang="en-US" dirty="0"/>
                    </a:p>
                  </a:txBody>
                  <a:tcPr marL="26482" marR="26482" marT="26482" marB="26482"/>
                </a:tc>
                <a:extLst>
                  <a:ext uri="{0D108BD9-81ED-4DB2-BD59-A6C34878D82A}">
                    <a16:rowId xmlns:a16="http://schemas.microsoft.com/office/drawing/2014/main" val="1077515573"/>
                  </a:ext>
                </a:extLst>
              </a:tr>
              <a:tr h="380239">
                <a:tc>
                  <a:txBody>
                    <a:bodyPr/>
                    <a:lstStyle/>
                    <a:p>
                      <a:pPr marL="419100" indent="-177800">
                        <a:lnSpc>
                          <a:spcPct val="114000"/>
                        </a:lnSpc>
                      </a:pPr>
                      <a:r>
                        <a:rPr lang="en-GB" sz="1800" b="1" dirty="0">
                          <a:effectLst/>
                        </a:rPr>
                        <a:t>6) What did he do there?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9171" marR="26482" marT="26482" marB="26482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Fought in the army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Built a farm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Joined the government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extLst>
                  <a:ext uri="{0D108BD9-81ED-4DB2-BD59-A6C34878D82A}">
                    <a16:rowId xmlns:a16="http://schemas.microsoft.com/office/drawing/2014/main" val="1851722565"/>
                  </a:ext>
                </a:extLst>
              </a:tr>
              <a:tr h="699315">
                <a:tc>
                  <a:txBody>
                    <a:bodyPr/>
                    <a:lstStyle/>
                    <a:p>
                      <a:pPr marL="419100" indent="-177800">
                        <a:lnSpc>
                          <a:spcPct val="114000"/>
                        </a:lnSpc>
                      </a:pPr>
                      <a:r>
                        <a:rPr lang="en-GB" sz="1800" b="1" dirty="0">
                          <a:effectLst/>
                        </a:rPr>
                        <a:t>7) Why were some Algerians unhappy?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9171" marR="26482" marT="26482" marB="26482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They were very poor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They had lost their land to the French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They were beaten if they didn’t work hard enough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extLst>
                  <a:ext uri="{0D108BD9-81ED-4DB2-BD59-A6C34878D82A}">
                    <a16:rowId xmlns:a16="http://schemas.microsoft.com/office/drawing/2014/main" val="662912811"/>
                  </a:ext>
                </a:extLst>
              </a:tr>
              <a:tr h="699315">
                <a:tc>
                  <a:txBody>
                    <a:bodyPr/>
                    <a:lstStyle/>
                    <a:p>
                      <a:pPr marL="419100" indent="-177800">
                        <a:lnSpc>
                          <a:spcPct val="114000"/>
                        </a:lnSpc>
                      </a:pPr>
                      <a:r>
                        <a:rPr lang="en-GB" sz="1800" b="1" dirty="0">
                          <a:effectLst/>
                        </a:rPr>
                        <a:t>8) Why did the war begin? 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9171" marR="26482" marT="26482" marB="26482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Because Algerians wanted to go to France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Because the French army wanted to stay in Algeria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Because Algerians wanted independence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extLst>
                  <a:ext uri="{0D108BD9-81ED-4DB2-BD59-A6C34878D82A}">
                    <a16:rowId xmlns:a16="http://schemas.microsoft.com/office/drawing/2014/main" val="3983301978"/>
                  </a:ext>
                </a:extLst>
              </a:tr>
              <a:tr h="380239">
                <a:tc>
                  <a:txBody>
                    <a:bodyPr/>
                    <a:lstStyle/>
                    <a:p>
                      <a:pPr marL="419100" indent="-177800">
                        <a:lnSpc>
                          <a:spcPct val="114000"/>
                        </a:lnSpc>
                      </a:pPr>
                      <a:r>
                        <a:rPr lang="en-GB" sz="1800" b="1" dirty="0">
                          <a:effectLst/>
                        </a:rPr>
                        <a:t>9) How did the war end?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9171" marR="26482" marT="26482" marB="26482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An agreement was signed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With a huge battle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Algeria surrendered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extLst>
                  <a:ext uri="{0D108BD9-81ED-4DB2-BD59-A6C34878D82A}">
                    <a16:rowId xmlns:a16="http://schemas.microsoft.com/office/drawing/2014/main" val="731244847"/>
                  </a:ext>
                </a:extLst>
              </a:tr>
              <a:tr h="826443">
                <a:tc>
                  <a:txBody>
                    <a:bodyPr/>
                    <a:lstStyle/>
                    <a:p>
                      <a:pPr marL="419100" indent="-177800">
                        <a:lnSpc>
                          <a:spcPct val="114000"/>
                        </a:lnSpc>
                      </a:pPr>
                      <a:r>
                        <a:rPr lang="en-GB" sz="1800" b="1" dirty="0">
                          <a:effectLst/>
                        </a:rPr>
                        <a:t>10) How does Jeanne feel about going to France?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9171" marR="26482" marT="26482" marB="26482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Excited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Worried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Happy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extLst>
                  <a:ext uri="{0D108BD9-81ED-4DB2-BD59-A6C34878D82A}">
                    <a16:rowId xmlns:a16="http://schemas.microsoft.com/office/drawing/2014/main" val="727858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3324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08FE2E4-A5D2-DDCF-CB69-A1FE0916A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86519"/>
              </p:ext>
            </p:extLst>
          </p:nvPr>
        </p:nvGraphicFramePr>
        <p:xfrm>
          <a:off x="0" y="0"/>
          <a:ext cx="12188952" cy="685800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3747330">
                  <a:extLst>
                    <a:ext uri="{9D8B030D-6E8A-4147-A177-3AD203B41FA5}">
                      <a16:colId xmlns:a16="http://schemas.microsoft.com/office/drawing/2014/main" val="3898797287"/>
                    </a:ext>
                  </a:extLst>
                </a:gridCol>
                <a:gridCol w="2780104">
                  <a:extLst>
                    <a:ext uri="{9D8B030D-6E8A-4147-A177-3AD203B41FA5}">
                      <a16:colId xmlns:a16="http://schemas.microsoft.com/office/drawing/2014/main" val="3256363864"/>
                    </a:ext>
                  </a:extLst>
                </a:gridCol>
                <a:gridCol w="2759839">
                  <a:extLst>
                    <a:ext uri="{9D8B030D-6E8A-4147-A177-3AD203B41FA5}">
                      <a16:colId xmlns:a16="http://schemas.microsoft.com/office/drawing/2014/main" val="2876529811"/>
                    </a:ext>
                  </a:extLst>
                </a:gridCol>
                <a:gridCol w="2901679">
                  <a:extLst>
                    <a:ext uri="{9D8B030D-6E8A-4147-A177-3AD203B41FA5}">
                      <a16:colId xmlns:a16="http://schemas.microsoft.com/office/drawing/2014/main" val="1208263588"/>
                    </a:ext>
                  </a:extLst>
                </a:gridCol>
              </a:tblGrid>
              <a:tr h="772980">
                <a:tc>
                  <a:txBody>
                    <a:bodyPr/>
                    <a:lstStyle/>
                    <a:p>
                      <a:pPr marL="419100" indent="-177800">
                        <a:lnSpc>
                          <a:spcPct val="114000"/>
                        </a:lnSpc>
                      </a:pPr>
                      <a:r>
                        <a:rPr lang="en-GB" sz="1800" b="1" dirty="0">
                          <a:effectLst/>
                        </a:rPr>
                        <a:t>1) What does the book’s name, </a:t>
                      </a:r>
                      <a:r>
                        <a:rPr lang="en-GB" sz="1800" b="1" i="1" dirty="0">
                          <a:effectLst/>
                        </a:rPr>
                        <a:t>Entre </a:t>
                      </a:r>
                      <a:r>
                        <a:rPr lang="en-GB" sz="1800" b="1" i="1" dirty="0" err="1">
                          <a:effectLst/>
                        </a:rPr>
                        <a:t>ici</a:t>
                      </a:r>
                      <a:r>
                        <a:rPr lang="en-GB" sz="1800" b="1" i="1" dirty="0">
                          <a:effectLst/>
                        </a:rPr>
                        <a:t> et </a:t>
                      </a:r>
                      <a:r>
                        <a:rPr lang="en-GB" sz="1800" b="1" i="1" dirty="0" err="1">
                          <a:effectLst/>
                        </a:rPr>
                        <a:t>là</a:t>
                      </a:r>
                      <a:r>
                        <a:rPr lang="en-GB" sz="1800" b="1" i="1" dirty="0">
                          <a:effectLst/>
                        </a:rPr>
                        <a:t>-bas</a:t>
                      </a:r>
                      <a:r>
                        <a:rPr lang="en-GB" sz="1800" b="1" dirty="0">
                          <a:effectLst/>
                        </a:rPr>
                        <a:t>, mean?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9171" marR="26482" marT="26482" marB="26482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Enter Here and There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  <a:highlight>
                            <a:srgbClr val="00FFFF"/>
                          </a:highlight>
                        </a:rPr>
                        <a:t>Between Here and There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Enter the Ice and Label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extLst>
                  <a:ext uri="{0D108BD9-81ED-4DB2-BD59-A6C34878D82A}">
                    <a16:rowId xmlns:a16="http://schemas.microsoft.com/office/drawing/2014/main" val="2846152369"/>
                  </a:ext>
                </a:extLst>
              </a:tr>
              <a:tr h="1010826">
                <a:tc>
                  <a:txBody>
                    <a:bodyPr/>
                    <a:lstStyle/>
                    <a:p>
                      <a:pPr marL="419100" indent="-177800">
                        <a:lnSpc>
                          <a:spcPct val="114000"/>
                        </a:lnSpc>
                      </a:pPr>
                      <a:r>
                        <a:rPr lang="en-GB" sz="1800" b="1" dirty="0">
                          <a:effectLst/>
                        </a:rPr>
                        <a:t>2) Where are Jeanne and her brother when we first meet them?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9171" marR="26482" marT="26482" marB="26482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At home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In France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  <a:highlight>
                            <a:srgbClr val="00FFFF"/>
                          </a:highlight>
                        </a:rPr>
                        <a:t>At the harbour in Algeria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extLst>
                  <a:ext uri="{0D108BD9-81ED-4DB2-BD59-A6C34878D82A}">
                    <a16:rowId xmlns:a16="http://schemas.microsoft.com/office/drawing/2014/main" val="2928478691"/>
                  </a:ext>
                </a:extLst>
              </a:tr>
              <a:tr h="527738">
                <a:tc>
                  <a:txBody>
                    <a:bodyPr/>
                    <a:lstStyle/>
                    <a:p>
                      <a:pPr marL="419100" indent="-177800">
                        <a:lnSpc>
                          <a:spcPct val="114000"/>
                        </a:lnSpc>
                      </a:pPr>
                      <a:r>
                        <a:rPr lang="en-GB" sz="1800" b="1" dirty="0">
                          <a:effectLst/>
                        </a:rPr>
                        <a:t>3) Why are they leaving Algeria?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9171" marR="26482" marT="26482" marB="26482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  <a:highlight>
                            <a:srgbClr val="00FFFF"/>
                          </a:highlight>
                        </a:rPr>
                        <a:t>It’s too dangerous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It’s too expensive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It’s too hot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extLst>
                  <a:ext uri="{0D108BD9-81ED-4DB2-BD59-A6C34878D82A}">
                    <a16:rowId xmlns:a16="http://schemas.microsoft.com/office/drawing/2014/main" val="1157995628"/>
                  </a:ext>
                </a:extLst>
              </a:tr>
              <a:tr h="512560">
                <a:tc>
                  <a:txBody>
                    <a:bodyPr/>
                    <a:lstStyle/>
                    <a:p>
                      <a:pPr marL="419100" indent="-177800">
                        <a:lnSpc>
                          <a:spcPct val="114000"/>
                        </a:lnSpc>
                      </a:pPr>
                      <a:r>
                        <a:rPr lang="en-GB" sz="1800" b="1" dirty="0">
                          <a:effectLst/>
                        </a:rPr>
                        <a:t>4) Who could not go with them?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9171" marR="26482" marT="26482" marB="26482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Their family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  <a:highlight>
                            <a:srgbClr val="00FFFF"/>
                          </a:highlight>
                        </a:rPr>
                        <a:t>Their dog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Their mum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extLst>
                  <a:ext uri="{0D108BD9-81ED-4DB2-BD59-A6C34878D82A}">
                    <a16:rowId xmlns:a16="http://schemas.microsoft.com/office/drawing/2014/main" val="1824143743"/>
                  </a:ext>
                </a:extLst>
              </a:tr>
              <a:tr h="1107548">
                <a:tc>
                  <a:txBody>
                    <a:bodyPr/>
                    <a:lstStyle/>
                    <a:p>
                      <a:pPr marL="419100" indent="-177800">
                        <a:lnSpc>
                          <a:spcPct val="114000"/>
                        </a:lnSpc>
                      </a:pPr>
                      <a:r>
                        <a:rPr lang="en-GB" sz="1800" b="1" dirty="0">
                          <a:effectLst/>
                        </a:rPr>
                        <a:t>5) Who was the first person in Jeanne’s family to move to Algeria?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9171" marR="26482" marT="26482" marB="26482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Her dad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Her grandad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  <a:highlight>
                            <a:srgbClr val="00FFFF"/>
                          </a:highlight>
                        </a:rPr>
                        <a:t>Her great-grandad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extLst>
                  <a:ext uri="{0D108BD9-81ED-4DB2-BD59-A6C34878D82A}">
                    <a16:rowId xmlns:a16="http://schemas.microsoft.com/office/drawing/2014/main" val="1077515573"/>
                  </a:ext>
                </a:extLst>
              </a:tr>
              <a:tr h="372699">
                <a:tc>
                  <a:txBody>
                    <a:bodyPr/>
                    <a:lstStyle/>
                    <a:p>
                      <a:pPr marL="419100" indent="-177800">
                        <a:lnSpc>
                          <a:spcPct val="114000"/>
                        </a:lnSpc>
                      </a:pPr>
                      <a:r>
                        <a:rPr lang="en-GB" sz="1800" b="1" dirty="0">
                          <a:effectLst/>
                        </a:rPr>
                        <a:t>6) What did he do there?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9171" marR="26482" marT="26482" marB="26482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Fought in the army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  <a:highlight>
                            <a:srgbClr val="00FFFF"/>
                          </a:highlight>
                        </a:rPr>
                        <a:t>Built a farm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Joined the government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extLst>
                  <a:ext uri="{0D108BD9-81ED-4DB2-BD59-A6C34878D82A}">
                    <a16:rowId xmlns:a16="http://schemas.microsoft.com/office/drawing/2014/main" val="1851722565"/>
                  </a:ext>
                </a:extLst>
              </a:tr>
              <a:tr h="685448">
                <a:tc>
                  <a:txBody>
                    <a:bodyPr/>
                    <a:lstStyle/>
                    <a:p>
                      <a:pPr marL="419100" indent="-177800">
                        <a:lnSpc>
                          <a:spcPct val="114000"/>
                        </a:lnSpc>
                      </a:pPr>
                      <a:r>
                        <a:rPr lang="en-GB" sz="1800" b="1" dirty="0">
                          <a:effectLst/>
                        </a:rPr>
                        <a:t>7) Why were some Algerians unhappy?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9171" marR="26482" marT="26482" marB="26482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  <a:highlight>
                            <a:srgbClr val="00FFFF"/>
                          </a:highlight>
                        </a:rPr>
                        <a:t>They were very poor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  <a:highlight>
                            <a:srgbClr val="00FFFF"/>
                          </a:highlight>
                        </a:rPr>
                        <a:t>They had lost their land to the French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  <a:highlight>
                            <a:srgbClr val="00FFFF"/>
                          </a:highlight>
                        </a:rPr>
                        <a:t>They were beaten if they didn’t work hard enough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extLst>
                  <a:ext uri="{0D108BD9-81ED-4DB2-BD59-A6C34878D82A}">
                    <a16:rowId xmlns:a16="http://schemas.microsoft.com/office/drawing/2014/main" val="662912811"/>
                  </a:ext>
                </a:extLst>
              </a:tr>
              <a:tr h="685448">
                <a:tc>
                  <a:txBody>
                    <a:bodyPr/>
                    <a:lstStyle/>
                    <a:p>
                      <a:pPr marL="419100" indent="-177800">
                        <a:lnSpc>
                          <a:spcPct val="114000"/>
                        </a:lnSpc>
                      </a:pPr>
                      <a:r>
                        <a:rPr lang="en-GB" sz="1800" b="1" dirty="0">
                          <a:effectLst/>
                        </a:rPr>
                        <a:t>8) Why did the war begin? 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9171" marR="26482" marT="26482" marB="26482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Because Algerians wanted to go to France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  <a:highlight>
                            <a:srgbClr val="00FFFF"/>
                          </a:highlight>
                        </a:rPr>
                        <a:t>Because the French army wanted to stay in Algeria</a:t>
                      </a:r>
                      <a:endParaRPr lang="en-GB" sz="1800" dirty="0">
                        <a:effectLst/>
                        <a:highlight>
                          <a:srgbClr val="00FFFF"/>
                        </a:highligh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  <a:highlight>
                            <a:srgbClr val="00FFFF"/>
                          </a:highlight>
                        </a:rPr>
                        <a:t>Because Algerians wanted independence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extLst>
                  <a:ext uri="{0D108BD9-81ED-4DB2-BD59-A6C34878D82A}">
                    <a16:rowId xmlns:a16="http://schemas.microsoft.com/office/drawing/2014/main" val="3983301978"/>
                  </a:ext>
                </a:extLst>
              </a:tr>
              <a:tr h="372699">
                <a:tc>
                  <a:txBody>
                    <a:bodyPr/>
                    <a:lstStyle/>
                    <a:p>
                      <a:pPr marL="419100" indent="-177800">
                        <a:lnSpc>
                          <a:spcPct val="114000"/>
                        </a:lnSpc>
                      </a:pPr>
                      <a:r>
                        <a:rPr lang="en-GB" sz="1800" b="1" dirty="0">
                          <a:effectLst/>
                        </a:rPr>
                        <a:t>9) How did the war end?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9171" marR="26482" marT="26482" marB="26482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  <a:highlight>
                            <a:srgbClr val="00FFFF"/>
                          </a:highlight>
                        </a:rPr>
                        <a:t>An agreement was signed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With a huge battle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Algeria surrendered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extLst>
                  <a:ext uri="{0D108BD9-81ED-4DB2-BD59-A6C34878D82A}">
                    <a16:rowId xmlns:a16="http://schemas.microsoft.com/office/drawing/2014/main" val="731244847"/>
                  </a:ext>
                </a:extLst>
              </a:tr>
              <a:tr h="810055">
                <a:tc>
                  <a:txBody>
                    <a:bodyPr/>
                    <a:lstStyle/>
                    <a:p>
                      <a:pPr marL="419100" indent="-177800">
                        <a:lnSpc>
                          <a:spcPct val="114000"/>
                        </a:lnSpc>
                      </a:pPr>
                      <a:r>
                        <a:rPr lang="en-GB" sz="1800" b="1" dirty="0">
                          <a:effectLst/>
                        </a:rPr>
                        <a:t>10) How does Jeanne feel about going to France?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9171" marR="26482" marT="26482" marB="26482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Excited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  <a:highlight>
                            <a:srgbClr val="00FFFF"/>
                          </a:highlight>
                        </a:rPr>
                        <a:t>Worried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14000"/>
                        </a:lnSpc>
                      </a:pPr>
                      <a:r>
                        <a:rPr lang="en-GB" sz="1800" dirty="0">
                          <a:effectLst/>
                        </a:rPr>
                        <a:t>Happy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482" marR="26482" marT="26482" marB="26482"/>
                </a:tc>
                <a:extLst>
                  <a:ext uri="{0D108BD9-81ED-4DB2-BD59-A6C34878D82A}">
                    <a16:rowId xmlns:a16="http://schemas.microsoft.com/office/drawing/2014/main" val="727858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978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9D5F2-9305-2E21-D6B6-A81A9878C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0"/>
            <a:ext cx="10241280" cy="123444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Les écoles ferment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420C4-BD44-4313-B20A-FBA05AE8A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1" y="1484313"/>
            <a:ext cx="6582728" cy="3959352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GB" sz="2800" dirty="0">
                <a:effectLst/>
                <a:ea typeface="Arial" panose="020B0604020202020204" pitchFamily="34" charset="0"/>
                <a:cs typeface="Calibri"/>
              </a:rPr>
              <a:t>What do you think life was like when the schools closed in </a:t>
            </a:r>
            <a:r>
              <a:rPr lang="en-GB" sz="2800" dirty="0">
                <a:ea typeface="Arial" panose="020B0604020202020204" pitchFamily="34" charset="0"/>
                <a:cs typeface="Calibri"/>
              </a:rPr>
              <a:t>Algeria</a:t>
            </a:r>
            <a:r>
              <a:rPr lang="en-GB" sz="2800" dirty="0">
                <a:effectLst/>
                <a:ea typeface="Arial" panose="020B0604020202020204" pitchFamily="34" charset="0"/>
                <a:cs typeface="Calibri"/>
              </a:rPr>
              <a:t>?</a:t>
            </a:r>
            <a:br>
              <a:rPr lang="en-GB" sz="2800" dirty="0">
                <a:effectLst/>
                <a:ea typeface="Arial" panose="020B0604020202020204" pitchFamily="34" charset="0"/>
                <a:cs typeface="Calibri" panose="020F0502020204030204" pitchFamily="34" charset="0"/>
              </a:rPr>
            </a:br>
            <a:br>
              <a:rPr lang="en-GB" sz="2800" dirty="0">
                <a:effectLst/>
                <a:ea typeface="Arial" panose="020B0604020202020204" pitchFamily="34" charset="0"/>
                <a:cs typeface="Calibri" panose="020F0502020204030204" pitchFamily="34" charset="0"/>
              </a:rPr>
            </a:br>
            <a:r>
              <a:rPr lang="en-GB" sz="2800" dirty="0">
                <a:effectLst/>
                <a:ea typeface="Arial" panose="020B0604020202020204" pitchFamily="34" charset="0"/>
                <a:cs typeface="Calibri"/>
              </a:rPr>
              <a:t>How would the children have felt when the schools closed? How did you feel when your school closed during the Covid pandemic?</a:t>
            </a:r>
            <a:endParaRPr lang="en-US" sz="2800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30E8B-DAFC-192C-FDFD-4795AF642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192" y="0"/>
            <a:ext cx="4358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29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E28FC-DF98-0A8E-DE8D-9144389E4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79895"/>
            <a:ext cx="10241280" cy="123444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Today’s language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E98BF-69BB-C347-E4F0-7AD3BB943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484313"/>
            <a:ext cx="10241280" cy="3959352"/>
          </a:xfrm>
        </p:spPr>
        <p:txBody>
          <a:bodyPr vert="horz" lIns="0" tIns="0" rIns="0" bIns="0" rtlCol="0" anchor="t">
            <a:normAutofit/>
          </a:bodyPr>
          <a:lstStyle/>
          <a:p>
            <a:endParaRPr lang="en-US" dirty="0"/>
          </a:p>
          <a:p>
            <a:r>
              <a:rPr lang="en-US" sz="3200" dirty="0"/>
              <a:t>Describing daily routines</a:t>
            </a:r>
          </a:p>
          <a:p>
            <a:r>
              <a:rPr lang="en-US" sz="3200" dirty="0"/>
              <a:t>Using common verbs in the present tense</a:t>
            </a:r>
          </a:p>
        </p:txBody>
      </p:sp>
    </p:spTree>
    <p:extLst>
      <p:ext uri="{BB962C8B-B14F-4D97-AF65-F5344CB8AC3E}">
        <p14:creationId xmlns:p14="http://schemas.microsoft.com/office/powerpoint/2010/main" val="2726536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4AFA-E407-BD7A-76D2-566F0B9B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09728"/>
            <a:ext cx="10241280" cy="123444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817A1-5C39-F455-9D99-2051BE68C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63" y="1484313"/>
            <a:ext cx="10515600" cy="435133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US" sz="3600" dirty="0">
                <a:cs typeface="Calibri" panose="020F0502020204030204"/>
              </a:rPr>
              <a:t>We will:</a:t>
            </a:r>
          </a:p>
          <a:p>
            <a:r>
              <a:rPr lang="en-US" sz="3600" dirty="0"/>
              <a:t>Read the next section of our comic book</a:t>
            </a:r>
            <a:endParaRPr lang="en-US" dirty="0">
              <a:cs typeface="Calibri" panose="020F0502020204030204"/>
            </a:endParaRPr>
          </a:p>
          <a:p>
            <a:r>
              <a:rPr lang="en-US" sz="3600" dirty="0"/>
              <a:t>Focus on experiences of the War of Independence in Algeria. </a:t>
            </a:r>
          </a:p>
          <a:p>
            <a:r>
              <a:rPr lang="en-US" sz="3600" dirty="0" err="1">
                <a:cs typeface="Calibri"/>
              </a:rPr>
              <a:t>Practise</a:t>
            </a:r>
            <a:r>
              <a:rPr lang="en-US" sz="3600" dirty="0">
                <a:cs typeface="Calibri"/>
              </a:rPr>
              <a:t> talking about our daily lives in French</a:t>
            </a:r>
          </a:p>
          <a:p>
            <a:endParaRPr lang="en-US" sz="3600" dirty="0">
              <a:cs typeface="Calibri"/>
            </a:endParaRPr>
          </a:p>
          <a:p>
            <a:pPr marL="0" indent="0">
              <a:buNone/>
            </a:pPr>
            <a:r>
              <a:rPr lang="en-US" sz="3600" dirty="0">
                <a:cs typeface="Calibri"/>
              </a:rPr>
              <a:t>What do you remember so far: </a:t>
            </a:r>
            <a:r>
              <a:rPr lang="en-US" sz="3600" dirty="0">
                <a:solidFill>
                  <a:schemeClr val="accent1"/>
                </a:solidFill>
                <a:cs typeface="Calibri"/>
              </a:rPr>
              <a:t>Who are our characters and where are they? Why?</a:t>
            </a:r>
          </a:p>
        </p:txBody>
      </p:sp>
    </p:spTree>
    <p:extLst>
      <p:ext uri="{BB962C8B-B14F-4D97-AF65-F5344CB8AC3E}">
        <p14:creationId xmlns:p14="http://schemas.microsoft.com/office/powerpoint/2010/main" val="43402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4AFA-E407-BD7A-76D2-566F0B9B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38303"/>
            <a:ext cx="10241280" cy="123444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Entre </a:t>
            </a:r>
            <a:r>
              <a:rPr lang="en-US" sz="4800" b="1" dirty="0" err="1">
                <a:solidFill>
                  <a:schemeClr val="accent1"/>
                </a:solidFill>
              </a:rPr>
              <a:t>ici</a:t>
            </a:r>
            <a:r>
              <a:rPr lang="en-US" sz="4800" b="1" dirty="0">
                <a:solidFill>
                  <a:schemeClr val="accent1"/>
                </a:solidFill>
              </a:rPr>
              <a:t> et </a:t>
            </a:r>
            <a:r>
              <a:rPr lang="en-US" sz="4800" b="1" dirty="0" err="1">
                <a:solidFill>
                  <a:schemeClr val="accent1"/>
                </a:solidFill>
              </a:rPr>
              <a:t>là</a:t>
            </a:r>
            <a:r>
              <a:rPr lang="en-US" sz="4800" b="1" dirty="0">
                <a:solidFill>
                  <a:schemeClr val="accent1"/>
                </a:solidFill>
              </a:rPr>
              <a:t>-bas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817A1-5C39-F455-9D99-2051BE68C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1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GB" sz="3500" b="1" dirty="0">
                <a:effectLst/>
                <a:ea typeface="Arial" panose="020B0604020202020204" pitchFamily="34" charset="0"/>
                <a:cs typeface="Calibri"/>
              </a:rPr>
              <a:t>Task: </a:t>
            </a:r>
            <a:r>
              <a:rPr lang="en-GB" sz="3500" dirty="0">
                <a:effectLst/>
                <a:ea typeface="Arial" panose="020B0604020202020204" pitchFamily="34" charset="0"/>
                <a:cs typeface="Calibri"/>
              </a:rPr>
              <a:t>Let’s read the next </a:t>
            </a:r>
            <a:r>
              <a:rPr lang="en-GB" sz="3500" dirty="0">
                <a:ea typeface="Arial" panose="020B0604020202020204" pitchFamily="34" charset="0"/>
                <a:cs typeface="Calibri"/>
              </a:rPr>
              <a:t>section </a:t>
            </a:r>
            <a:r>
              <a:rPr lang="en-GB" sz="3500" dirty="0">
                <a:effectLst/>
                <a:ea typeface="Arial" panose="020B0604020202020204" pitchFamily="34" charset="0"/>
                <a:cs typeface="Calibri"/>
              </a:rPr>
              <a:t>!</a:t>
            </a:r>
          </a:p>
          <a:p>
            <a:pPr marL="0" indent="0">
              <a:lnSpc>
                <a:spcPct val="114999"/>
              </a:lnSpc>
              <a:buNone/>
            </a:pPr>
            <a:r>
              <a:rPr lang="en-GB" sz="3500" dirty="0">
                <a:ea typeface="Arial" panose="020B0604020202020204" pitchFamily="34" charset="0"/>
                <a:cs typeface="Calibri"/>
              </a:rPr>
              <a:t>Read from 'ma </a:t>
            </a:r>
            <a:r>
              <a:rPr lang="en-GB" sz="3500" dirty="0" err="1">
                <a:ea typeface="Arial" panose="020B0604020202020204" pitchFamily="34" charset="0"/>
                <a:cs typeface="Calibri"/>
              </a:rPr>
              <a:t>mère</a:t>
            </a:r>
            <a:r>
              <a:rPr lang="en-GB" sz="3500" dirty="0">
                <a:ea typeface="Arial" panose="020B0604020202020204" pitchFamily="34" charset="0"/>
                <a:cs typeface="Calibri"/>
              </a:rPr>
              <a:t> </a:t>
            </a:r>
            <a:r>
              <a:rPr lang="en-GB" sz="3500" dirty="0" err="1">
                <a:ea typeface="Arial" panose="020B0604020202020204" pitchFamily="34" charset="0"/>
                <a:cs typeface="Calibri"/>
              </a:rPr>
              <a:t>s'est</a:t>
            </a:r>
            <a:r>
              <a:rPr lang="en-GB" sz="3500" dirty="0">
                <a:ea typeface="Arial" panose="020B0604020202020204" pitchFamily="34" charset="0"/>
                <a:cs typeface="Calibri"/>
              </a:rPr>
              <a:t> </a:t>
            </a:r>
            <a:r>
              <a:rPr lang="en-GB" sz="3500" dirty="0" err="1">
                <a:ea typeface="Arial" panose="020B0604020202020204" pitchFamily="34" charset="0"/>
                <a:cs typeface="Calibri"/>
              </a:rPr>
              <a:t>mariée</a:t>
            </a:r>
            <a:r>
              <a:rPr lang="en-GB" sz="3500" dirty="0">
                <a:ea typeface="Arial" panose="020B0604020202020204" pitchFamily="34" charset="0"/>
                <a:cs typeface="Calibri"/>
              </a:rPr>
              <a:t> avec </a:t>
            </a:r>
            <a:r>
              <a:rPr lang="en-GB" sz="3500" dirty="0" err="1">
                <a:ea typeface="Arial" panose="020B0604020202020204" pitchFamily="34" charset="0"/>
                <a:cs typeface="Calibri"/>
              </a:rPr>
              <a:t>mon</a:t>
            </a:r>
            <a:r>
              <a:rPr lang="en-GB" sz="3500" dirty="0">
                <a:ea typeface="Arial" panose="020B0604020202020204" pitchFamily="34" charset="0"/>
                <a:cs typeface="Calibri"/>
              </a:rPr>
              <a:t> </a:t>
            </a:r>
            <a:r>
              <a:rPr lang="en-GB" sz="3500" dirty="0" err="1">
                <a:ea typeface="Arial" panose="020B0604020202020204" pitchFamily="34" charset="0"/>
                <a:cs typeface="Calibri"/>
              </a:rPr>
              <a:t>père</a:t>
            </a:r>
            <a:r>
              <a:rPr lang="en-GB" sz="3500" dirty="0">
                <a:ea typeface="Arial" panose="020B0604020202020204" pitchFamily="34" charset="0"/>
                <a:cs typeface="Calibri"/>
              </a:rPr>
              <a:t>' (</a:t>
            </a:r>
            <a:r>
              <a:rPr lang="en-GB" sz="3500" i="1" dirty="0">
                <a:ea typeface="Arial" panose="020B0604020202020204" pitchFamily="34" charset="0"/>
                <a:cs typeface="Calibri"/>
              </a:rPr>
              <a:t>my mum married my dad</a:t>
            </a:r>
            <a:r>
              <a:rPr lang="en-GB" sz="3500" dirty="0">
                <a:ea typeface="Arial" panose="020B0604020202020204" pitchFamily="34" charset="0"/>
                <a:cs typeface="Calibri"/>
              </a:rPr>
              <a:t>) to </a:t>
            </a:r>
          </a:p>
          <a:p>
            <a:pPr marL="0" indent="0">
              <a:lnSpc>
                <a:spcPct val="114999"/>
              </a:lnSpc>
              <a:buNone/>
            </a:pPr>
            <a:r>
              <a:rPr lang="en-GB" sz="3500" dirty="0">
                <a:ea typeface="Arial" panose="020B0604020202020204" pitchFamily="34" charset="0"/>
                <a:cs typeface="Calibri"/>
              </a:rPr>
              <a:t>'</a:t>
            </a:r>
            <a:r>
              <a:rPr lang="en-GB" sz="3500" dirty="0" err="1">
                <a:ea typeface="Arial" panose="020B0604020202020204" pitchFamily="34" charset="0"/>
                <a:cs typeface="Calibri"/>
              </a:rPr>
              <a:t>j'aime</a:t>
            </a:r>
            <a:r>
              <a:rPr lang="en-GB" sz="3500" dirty="0">
                <a:ea typeface="Arial" panose="020B0604020202020204" pitchFamily="34" charset="0"/>
                <a:cs typeface="Calibri"/>
              </a:rPr>
              <a:t> </a:t>
            </a:r>
            <a:r>
              <a:rPr lang="en-GB" sz="3500" dirty="0" err="1">
                <a:ea typeface="Arial" panose="020B0604020202020204" pitchFamily="34" charset="0"/>
                <a:cs typeface="Calibri"/>
              </a:rPr>
              <a:t>aller</a:t>
            </a:r>
            <a:r>
              <a:rPr lang="en-GB" sz="3500" dirty="0">
                <a:ea typeface="Arial" panose="020B0604020202020204" pitchFamily="34" charset="0"/>
                <a:cs typeface="Calibri"/>
              </a:rPr>
              <a:t> à la </a:t>
            </a:r>
            <a:r>
              <a:rPr lang="en-GB" sz="3500" dirty="0" err="1">
                <a:ea typeface="Arial" panose="020B0604020202020204" pitchFamily="34" charset="0"/>
                <a:cs typeface="Calibri"/>
              </a:rPr>
              <a:t>plage</a:t>
            </a:r>
            <a:r>
              <a:rPr lang="en-GB" sz="3500" dirty="0">
                <a:ea typeface="Arial" panose="020B0604020202020204" pitchFamily="34" charset="0"/>
                <a:cs typeface="Calibri"/>
              </a:rPr>
              <a:t>’ (</a:t>
            </a:r>
            <a:r>
              <a:rPr lang="en-GB" sz="3500" i="1" dirty="0">
                <a:ea typeface="Arial" panose="020B0604020202020204" pitchFamily="34" charset="0"/>
                <a:cs typeface="Calibri"/>
              </a:rPr>
              <a:t>I like the beach</a:t>
            </a:r>
            <a:r>
              <a:rPr lang="en-GB" sz="3500" dirty="0">
                <a:ea typeface="Arial" panose="020B0604020202020204" pitchFamily="34" charset="0"/>
                <a:cs typeface="Calibri"/>
              </a:rPr>
              <a:t>).</a:t>
            </a:r>
            <a:endParaRPr lang="en-GB" dirty="0"/>
          </a:p>
          <a:p>
            <a:pPr marL="0" indent="0">
              <a:lnSpc>
                <a:spcPct val="115000"/>
              </a:lnSpc>
              <a:buNone/>
            </a:pPr>
            <a:endParaRPr lang="en-GB" sz="2400" dirty="0">
              <a:effectLst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GB" sz="3200" dirty="0">
                <a:ea typeface="Arial" panose="020B0604020202020204" pitchFamily="34" charset="0"/>
                <a:cs typeface="Calibri" panose="020F0502020204030204" pitchFamily="34" charset="0"/>
              </a:rPr>
              <a:t>Here we start to hear about Jeanne’s life in Algeria.</a:t>
            </a:r>
            <a:endParaRPr lang="en-GB" sz="3200" dirty="0">
              <a:effectLst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128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4AFA-E407-BD7A-76D2-566F0B9B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0"/>
            <a:ext cx="10241280" cy="123444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Entre </a:t>
            </a:r>
            <a:r>
              <a:rPr lang="en-US" sz="4800" b="1" dirty="0" err="1">
                <a:solidFill>
                  <a:schemeClr val="accent1"/>
                </a:solidFill>
              </a:rPr>
              <a:t>ici</a:t>
            </a:r>
            <a:r>
              <a:rPr lang="en-US" sz="4800" b="1" dirty="0">
                <a:solidFill>
                  <a:schemeClr val="accent1"/>
                </a:solidFill>
              </a:rPr>
              <a:t> et </a:t>
            </a:r>
            <a:r>
              <a:rPr lang="en-US" sz="4800" b="1" dirty="0" err="1">
                <a:solidFill>
                  <a:schemeClr val="accent1"/>
                </a:solidFill>
              </a:rPr>
              <a:t>là</a:t>
            </a:r>
            <a:r>
              <a:rPr lang="en-US" sz="4800" b="1" dirty="0">
                <a:solidFill>
                  <a:schemeClr val="accent1"/>
                </a:solidFill>
              </a:rPr>
              <a:t>-bas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817A1-5C39-F455-9D99-2051BE68C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88" y="1690688"/>
            <a:ext cx="7748587" cy="480218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GB" sz="2800" dirty="0">
                <a:latin typeface="TW Cen MT"/>
                <a:ea typeface="Arial" panose="020B0604020202020204" pitchFamily="34" charset="0"/>
                <a:cs typeface="Calibri"/>
              </a:rPr>
              <a:t>In this section</a:t>
            </a:r>
            <a:r>
              <a:rPr lang="en-GB" sz="2800" dirty="0">
                <a:effectLst/>
                <a:latin typeface="TW Cen MT"/>
                <a:ea typeface="Arial" panose="020B0604020202020204" pitchFamily="34" charset="0"/>
                <a:cs typeface="Calibri"/>
              </a:rPr>
              <a:t> we learn that Jeanne is from a family of settlers.</a:t>
            </a:r>
            <a:r>
              <a:rPr lang="en-GB" sz="2800" dirty="0">
                <a:latin typeface="TW Cen MT"/>
                <a:ea typeface="Arial" panose="020B0604020202020204" pitchFamily="34" charset="0"/>
                <a:cs typeface="Calibri"/>
              </a:rPr>
              <a:t> </a:t>
            </a:r>
            <a:endParaRPr lang="en-GB" sz="2800">
              <a:effectLst/>
              <a:latin typeface="TW Cen MT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GB" sz="2800" dirty="0">
                <a:solidFill>
                  <a:schemeClr val="accent1"/>
                </a:solidFill>
                <a:effectLst/>
                <a:latin typeface="TW Cen MT"/>
                <a:ea typeface="Arial" panose="020B0604020202020204" pitchFamily="34" charset="0"/>
                <a:cs typeface="Calibri"/>
              </a:rPr>
              <a:t>Where does she live?</a:t>
            </a:r>
            <a:r>
              <a:rPr lang="en-GB" sz="2800" dirty="0">
                <a:solidFill>
                  <a:schemeClr val="accent1"/>
                </a:solidFill>
                <a:latin typeface="TW Cen MT"/>
                <a:ea typeface="Arial" panose="020B0604020202020204" pitchFamily="34" charset="0"/>
                <a:cs typeface="Calibri"/>
              </a:rPr>
              <a:t> </a:t>
            </a:r>
            <a:r>
              <a:rPr lang="en-GB" sz="2800" dirty="0">
                <a:solidFill>
                  <a:schemeClr val="accent1"/>
                </a:solidFill>
                <a:effectLst/>
                <a:latin typeface="TW Cen MT"/>
                <a:ea typeface="Arial" panose="020B0604020202020204" pitchFamily="34" charset="0"/>
                <a:cs typeface="Calibri"/>
              </a:rPr>
              <a:t> What does she like to do?</a:t>
            </a:r>
          </a:p>
          <a:p>
            <a:pPr marL="0" indent="0">
              <a:lnSpc>
                <a:spcPct val="115000"/>
              </a:lnSpc>
              <a:buNone/>
            </a:pPr>
            <a:endParaRPr lang="en-GB" sz="2800" dirty="0">
              <a:solidFill>
                <a:schemeClr val="accent1"/>
              </a:solidFill>
              <a:effectLst/>
              <a:latin typeface="TW Cen MT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GB" sz="2800" dirty="0">
                <a:latin typeface="TW Cen MT"/>
                <a:ea typeface="Arial" panose="020B0604020202020204" pitchFamily="34" charset="0"/>
                <a:cs typeface="Calibri"/>
              </a:rPr>
              <a:t>Now read the next section from 'Je ne </a:t>
            </a:r>
            <a:r>
              <a:rPr lang="en-GB" sz="2800" dirty="0" err="1">
                <a:latin typeface="TW Cen MT"/>
                <a:ea typeface="Arial" panose="020B0604020202020204" pitchFamily="34" charset="0"/>
                <a:cs typeface="Calibri"/>
              </a:rPr>
              <a:t>veux</a:t>
            </a:r>
            <a:r>
              <a:rPr lang="en-GB" sz="2800" dirty="0">
                <a:latin typeface="TW Cen MT"/>
                <a:ea typeface="Arial" panose="020B0604020202020204" pitchFamily="34" charset="0"/>
                <a:cs typeface="Calibri"/>
              </a:rPr>
              <a:t> pas </a:t>
            </a:r>
            <a:r>
              <a:rPr lang="en-GB" sz="2800" dirty="0" err="1">
                <a:latin typeface="TW Cen MT"/>
                <a:ea typeface="Arial" panose="020B0604020202020204" pitchFamily="34" charset="0"/>
                <a:cs typeface="Calibri"/>
              </a:rPr>
              <a:t>partir</a:t>
            </a:r>
            <a:r>
              <a:rPr lang="en-GB" sz="2800" dirty="0">
                <a:latin typeface="TW Cen MT"/>
                <a:ea typeface="Arial" panose="020B0604020202020204" pitchFamily="34" charset="0"/>
                <a:cs typeface="Calibri"/>
              </a:rPr>
              <a:t>' (I don't want to leave) to 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GB" sz="2800" dirty="0">
                <a:latin typeface="TW Cen MT"/>
                <a:ea typeface="Arial" panose="020B0604020202020204" pitchFamily="34" charset="0"/>
                <a:cs typeface="Calibri"/>
              </a:rPr>
              <a:t>'on </a:t>
            </a:r>
            <a:r>
              <a:rPr lang="en-GB" sz="2800" dirty="0" err="1">
                <a:latin typeface="TW Cen MT"/>
                <a:ea typeface="Arial" panose="020B0604020202020204" pitchFamily="34" charset="0"/>
                <a:cs typeface="Calibri"/>
              </a:rPr>
              <a:t>veut</a:t>
            </a:r>
            <a:r>
              <a:rPr lang="en-GB" sz="2800" dirty="0">
                <a:latin typeface="TW Cen MT"/>
                <a:ea typeface="Arial" panose="020B0604020202020204" pitchFamily="34" charset="0"/>
                <a:cs typeface="Calibri"/>
              </a:rPr>
              <a:t> </a:t>
            </a:r>
            <a:r>
              <a:rPr lang="en-GB" sz="2800" dirty="0" err="1">
                <a:latin typeface="TW Cen MT"/>
                <a:ea typeface="Arial" panose="020B0604020202020204" pitchFamily="34" charset="0"/>
                <a:cs typeface="Calibri"/>
              </a:rPr>
              <a:t>l'indépendence</a:t>
            </a:r>
            <a:r>
              <a:rPr lang="en-GB" sz="2800" dirty="0">
                <a:latin typeface="TW Cen MT"/>
                <a:ea typeface="Arial" panose="020B0604020202020204" pitchFamily="34" charset="0"/>
                <a:cs typeface="Calibri"/>
              </a:rPr>
              <a:t>' (we want independence).</a:t>
            </a:r>
            <a:endParaRPr lang="en-GB" sz="2800" dirty="0">
              <a:effectLst/>
              <a:latin typeface="TW Cen MT"/>
              <a:ea typeface="Arial" panose="020B0604020202020204" pitchFamily="34" charset="0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008C88-7046-8902-C237-DDB3E7697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675" y="-29187"/>
            <a:ext cx="3362325" cy="691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56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4AFA-E407-BD7A-76D2-566F0B9B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0"/>
            <a:ext cx="10241280" cy="123444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Entre </a:t>
            </a:r>
            <a:r>
              <a:rPr lang="en-US" sz="4800" b="1" dirty="0" err="1">
                <a:solidFill>
                  <a:schemeClr val="accent1"/>
                </a:solidFill>
              </a:rPr>
              <a:t>ici</a:t>
            </a:r>
            <a:r>
              <a:rPr lang="en-US" sz="4800" b="1" dirty="0">
                <a:solidFill>
                  <a:schemeClr val="accent1"/>
                </a:solidFill>
              </a:rPr>
              <a:t> et </a:t>
            </a:r>
            <a:r>
              <a:rPr lang="en-US" sz="4800" b="1" dirty="0" err="1">
                <a:solidFill>
                  <a:schemeClr val="accent1"/>
                </a:solidFill>
              </a:rPr>
              <a:t>là</a:t>
            </a:r>
            <a:r>
              <a:rPr lang="en-US" sz="4800" b="1" dirty="0">
                <a:solidFill>
                  <a:schemeClr val="accent1"/>
                </a:solidFill>
              </a:rPr>
              <a:t>-bas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817A1-5C39-F455-9D99-2051BE68C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88" y="1690688"/>
            <a:ext cx="7372349" cy="48021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GB" sz="2800" dirty="0">
                <a:latin typeface="Calibri"/>
                <a:ea typeface="Arial" panose="020B0604020202020204" pitchFamily="34" charset="0"/>
                <a:cs typeface="Calibri"/>
              </a:rPr>
              <a:t>In the next section</a:t>
            </a:r>
            <a:r>
              <a:rPr lang="en-GB" sz="2800" dirty="0">
                <a:effectLst/>
                <a:latin typeface="Calibri"/>
                <a:ea typeface="Arial" panose="020B0604020202020204" pitchFamily="34" charset="0"/>
                <a:cs typeface="Calibri"/>
              </a:rPr>
              <a:t> we learn that Jeanne’s friend, Omar, is from a local Arab family living in the Casbah.</a:t>
            </a:r>
            <a:r>
              <a:rPr lang="en-GB" sz="2800" dirty="0">
                <a:latin typeface="Calibri"/>
                <a:ea typeface="Arial" panose="020B0604020202020204" pitchFamily="34" charset="0"/>
                <a:cs typeface="Calibri"/>
              </a:rPr>
              <a:t> </a:t>
            </a:r>
            <a:endParaRPr lang="en-GB" sz="2800"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4999"/>
              </a:lnSpc>
              <a:buNone/>
            </a:pPr>
            <a:endParaRPr lang="en-GB" sz="2800" dirty="0">
              <a:latin typeface="Calibri"/>
              <a:ea typeface="Arial" panose="020B0604020202020204" pitchFamily="34" charset="0"/>
              <a:cs typeface="Calibri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GB" sz="2800" dirty="0">
                <a:solidFill>
                  <a:schemeClr val="accent1"/>
                </a:solidFill>
                <a:effectLst/>
                <a:latin typeface="Calibri"/>
                <a:ea typeface="Arial" panose="020B0604020202020204" pitchFamily="34" charset="0"/>
                <a:cs typeface="Calibri"/>
              </a:rPr>
              <a:t>What is his life like?</a:t>
            </a:r>
            <a:r>
              <a:rPr lang="en-GB" sz="2800" dirty="0">
                <a:solidFill>
                  <a:schemeClr val="accent1"/>
                </a:solidFill>
                <a:latin typeface="Calibri"/>
                <a:ea typeface="Arial" panose="020B0604020202020204" pitchFamily="34" charset="0"/>
                <a:cs typeface="Calibri"/>
              </a:rPr>
              <a:t> </a:t>
            </a:r>
            <a:endParaRPr lang="en-GB" sz="2800">
              <a:solidFill>
                <a:schemeClr val="accent1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GB" sz="2800" dirty="0">
                <a:solidFill>
                  <a:schemeClr val="accent1"/>
                </a:solidFill>
                <a:latin typeface="Calibri"/>
                <a:ea typeface="Arial" panose="020B0604020202020204" pitchFamily="34" charset="0"/>
                <a:cs typeface="Calibri"/>
              </a:rPr>
              <a:t>H</a:t>
            </a:r>
            <a:r>
              <a:rPr lang="en-GB" sz="2800" dirty="0">
                <a:solidFill>
                  <a:schemeClr val="accent1"/>
                </a:solidFill>
                <a:effectLst/>
                <a:latin typeface="Calibri"/>
                <a:ea typeface="Arial" panose="020B0604020202020204" pitchFamily="34" charset="0"/>
                <a:cs typeface="Calibri"/>
              </a:rPr>
              <a:t>ow different do you think </a:t>
            </a:r>
            <a:r>
              <a:rPr lang="en-GB" sz="2800" dirty="0">
                <a:solidFill>
                  <a:schemeClr val="accent1"/>
                </a:solidFill>
                <a:latin typeface="Calibri"/>
                <a:ea typeface="Arial" panose="020B0604020202020204" pitchFamily="34" charset="0"/>
                <a:cs typeface="Calibri"/>
              </a:rPr>
              <a:t>Omar and</a:t>
            </a:r>
            <a:r>
              <a:rPr lang="en-GB" sz="2800" dirty="0">
                <a:solidFill>
                  <a:schemeClr val="accent1"/>
                </a:solidFill>
                <a:effectLst/>
                <a:latin typeface="Calibri"/>
                <a:ea typeface="Arial" panose="020B0604020202020204" pitchFamily="34" charset="0"/>
                <a:cs typeface="Calibri"/>
              </a:rPr>
              <a:t> </a:t>
            </a:r>
            <a:r>
              <a:rPr lang="en-GB" sz="2800" dirty="0">
                <a:solidFill>
                  <a:schemeClr val="accent1"/>
                </a:solidFill>
                <a:latin typeface="Calibri"/>
                <a:ea typeface="Arial" panose="020B0604020202020204" pitchFamily="34" charset="0"/>
                <a:cs typeface="Calibri"/>
              </a:rPr>
              <a:t>Jeanne's lives</a:t>
            </a:r>
            <a:r>
              <a:rPr lang="en-GB" sz="2800" dirty="0">
                <a:solidFill>
                  <a:schemeClr val="accent1"/>
                </a:solidFill>
                <a:effectLst/>
                <a:latin typeface="Calibri"/>
                <a:ea typeface="Arial" panose="020B0604020202020204" pitchFamily="34" charset="0"/>
                <a:cs typeface="Calibri"/>
              </a:rPr>
              <a:t> are? How similar?</a:t>
            </a:r>
          </a:p>
        </p:txBody>
      </p:sp>
      <p:pic>
        <p:nvPicPr>
          <p:cNvPr id="4" name="image13.png">
            <a:extLst>
              <a:ext uri="{FF2B5EF4-FFF2-40B4-BE49-F238E27FC236}">
                <a16:creationId xmlns:a16="http://schemas.microsoft.com/office/drawing/2014/main" id="{695AF9E1-24DB-7A8E-0D23-C085686DF84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772526" y="0"/>
            <a:ext cx="3448050" cy="68580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44134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4AFA-E407-BD7A-76D2-566F0B9B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0"/>
            <a:ext cx="10241280" cy="123444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Omar</a:t>
            </a:r>
            <a:r>
              <a:rPr lang="en-US" sz="4800" b="1" dirty="0">
                <a:solidFill>
                  <a:schemeClr val="accent1"/>
                </a:solidFill>
              </a:rPr>
              <a:t> </a:t>
            </a:r>
            <a:r>
              <a:rPr lang="en-US" sz="4400" b="1" dirty="0">
                <a:solidFill>
                  <a:schemeClr val="accent1"/>
                </a:solidFill>
              </a:rPr>
              <a:t>et Jeanne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817A1-5C39-F455-9D99-2051BE68C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484313"/>
            <a:ext cx="10097530" cy="46545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3200" dirty="0">
                <a:effectLst/>
                <a:ea typeface="Arial" panose="020B0604020202020204" pitchFamily="34" charset="0"/>
                <a:cs typeface="Calibri"/>
              </a:rPr>
              <a:t>Using what you can see </a:t>
            </a:r>
            <a:r>
              <a:rPr lang="en-GB" sz="3200" dirty="0">
                <a:ea typeface="Arial" panose="020B0604020202020204" pitchFamily="34" charset="0"/>
                <a:cs typeface="Calibri"/>
              </a:rPr>
              <a:t>in this section</a:t>
            </a:r>
            <a:r>
              <a:rPr lang="en-GB" sz="3200" dirty="0">
                <a:effectLst/>
                <a:ea typeface="Arial" panose="020B0604020202020204" pitchFamily="34" charset="0"/>
                <a:cs typeface="Calibri"/>
              </a:rPr>
              <a:t> and your own imagination, describe </a:t>
            </a:r>
            <a:r>
              <a:rPr lang="en-GB" sz="3200" dirty="0">
                <a:ea typeface="Arial" panose="020B0604020202020204" pitchFamily="34" charset="0"/>
                <a:cs typeface="Calibri"/>
              </a:rPr>
              <a:t>Jeanne's</a:t>
            </a:r>
            <a:r>
              <a:rPr lang="en-GB" sz="3200" dirty="0">
                <a:effectLst/>
                <a:ea typeface="Arial" panose="020B0604020202020204" pitchFamily="34" charset="0"/>
                <a:cs typeface="Calibri"/>
              </a:rPr>
              <a:t> and Omar’s</a:t>
            </a:r>
            <a:r>
              <a:rPr lang="en-GB" sz="3200" dirty="0">
                <a:ea typeface="Arial" panose="020B0604020202020204" pitchFamily="34" charset="0"/>
                <a:cs typeface="Calibri"/>
              </a:rPr>
              <a:t> lives</a:t>
            </a:r>
            <a:r>
              <a:rPr lang="en-GB" sz="3200" dirty="0">
                <a:effectLst/>
                <a:ea typeface="Arial" panose="020B0604020202020204" pitchFamily="34" charset="0"/>
                <a:cs typeface="Calibri"/>
              </a:rPr>
              <a:t>.</a:t>
            </a:r>
            <a:endParaRPr lang="en-GB" sz="3200" dirty="0">
              <a:cs typeface="Calibri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3200" dirty="0">
                <a:cs typeface="Calibri" panose="020F0502020204030204" pitchFamily="34" charset="0"/>
              </a:rPr>
              <a:t>You can make suggestions in French or English and your tutor will write in French on the board.</a:t>
            </a:r>
          </a:p>
          <a:p>
            <a:pPr marL="0" indent="0">
              <a:lnSpc>
                <a:spcPct val="110000"/>
              </a:lnSpc>
              <a:buNone/>
            </a:pPr>
            <a:endParaRPr lang="en-GB" sz="3200" dirty="0"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3200" dirty="0">
                <a:cs typeface="Calibri" panose="020F0502020204030204" pitchFamily="34" charset="0"/>
              </a:rPr>
              <a:t>Examples and a template are on the next slide and your activity book:</a:t>
            </a:r>
          </a:p>
        </p:txBody>
      </p:sp>
    </p:spTree>
    <p:extLst>
      <p:ext uri="{BB962C8B-B14F-4D97-AF65-F5344CB8AC3E}">
        <p14:creationId xmlns:p14="http://schemas.microsoft.com/office/powerpoint/2010/main" val="3293615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89276-017C-2C04-DF5F-088A9D6E5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208153"/>
            <a:ext cx="10241280" cy="1234440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chemeClr val="accent1"/>
                </a:solidFill>
              </a:rPr>
              <a:t>Useful verbs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A5170-534C-29F2-15A4-4182976DC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858264"/>
            <a:ext cx="10241280" cy="4626102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sz="2800" dirty="0"/>
              <a:t>You may find some of the following verbs useful</a:t>
            </a:r>
            <a:endParaRPr lang="en-US"/>
          </a:p>
          <a:p>
            <a:r>
              <a:rPr lang="en-GB" sz="2800" dirty="0"/>
              <a:t>Verbs ending in –er</a:t>
            </a:r>
          </a:p>
          <a:p>
            <a:pPr marL="0" indent="0">
              <a:buNone/>
            </a:pPr>
            <a:r>
              <a:rPr lang="en-GB" sz="2800" dirty="0" err="1">
                <a:solidFill>
                  <a:schemeClr val="accent1"/>
                </a:solidFill>
              </a:rPr>
              <a:t>jouer</a:t>
            </a:r>
            <a:r>
              <a:rPr lang="en-GB" sz="2800" dirty="0">
                <a:solidFill>
                  <a:schemeClr val="accent1"/>
                </a:solidFill>
              </a:rPr>
              <a:t> </a:t>
            </a:r>
            <a:r>
              <a:rPr lang="en-GB" sz="2800" dirty="0"/>
              <a:t>(</a:t>
            </a:r>
            <a:r>
              <a:rPr lang="en-GB" sz="2800" i="1" dirty="0"/>
              <a:t>to play</a:t>
            </a:r>
            <a:r>
              <a:rPr lang="en-GB" sz="2800" dirty="0"/>
              <a:t>); </a:t>
            </a:r>
            <a:r>
              <a:rPr lang="en-GB" sz="2800" dirty="0">
                <a:solidFill>
                  <a:schemeClr val="accent1"/>
                </a:solidFill>
              </a:rPr>
              <a:t>manger </a:t>
            </a:r>
            <a:r>
              <a:rPr lang="en-GB" sz="2800" dirty="0"/>
              <a:t>(</a:t>
            </a:r>
            <a:r>
              <a:rPr lang="en-GB" sz="2800" i="1" dirty="0"/>
              <a:t>to eat</a:t>
            </a:r>
            <a:r>
              <a:rPr lang="en-GB" sz="2800" dirty="0"/>
              <a:t>); </a:t>
            </a:r>
            <a:r>
              <a:rPr lang="en-GB" sz="2800" dirty="0">
                <a:solidFill>
                  <a:schemeClr val="accent1"/>
                </a:solidFill>
              </a:rPr>
              <a:t>aider </a:t>
            </a:r>
            <a:r>
              <a:rPr lang="en-GB" sz="2800" dirty="0"/>
              <a:t>(</a:t>
            </a:r>
            <a:r>
              <a:rPr lang="en-GB" sz="2800" i="1" dirty="0"/>
              <a:t>to help</a:t>
            </a:r>
            <a:r>
              <a:rPr lang="en-GB" sz="2800" dirty="0"/>
              <a:t>)</a:t>
            </a:r>
          </a:p>
          <a:p>
            <a:pPr marL="0" indent="0">
              <a:buNone/>
            </a:pPr>
            <a:r>
              <a:rPr lang="en-GB" sz="2800" dirty="0"/>
              <a:t> - Elle </a:t>
            </a:r>
            <a:r>
              <a:rPr lang="en-GB" sz="2800" dirty="0" err="1"/>
              <a:t>joue</a:t>
            </a:r>
            <a:r>
              <a:rPr lang="en-GB" sz="2800" dirty="0"/>
              <a:t>; il mange; </a:t>
            </a:r>
            <a:r>
              <a:rPr lang="en-GB" sz="2800" dirty="0" err="1"/>
              <a:t>elle</a:t>
            </a:r>
            <a:r>
              <a:rPr lang="en-GB" sz="2800" dirty="0"/>
              <a:t> aide; </a:t>
            </a:r>
          </a:p>
          <a:p>
            <a:pPr marL="0" indent="0">
              <a:buNone/>
            </a:pPr>
            <a:endParaRPr lang="en-GB" sz="2800" dirty="0"/>
          </a:p>
          <a:p>
            <a:r>
              <a:rPr lang="en-GB" sz="2800" dirty="0"/>
              <a:t>Irregular verbs: </a:t>
            </a:r>
          </a:p>
          <a:p>
            <a:pPr marL="0" indent="0">
              <a:buNone/>
            </a:pPr>
            <a:r>
              <a:rPr lang="en-GB" sz="2800" dirty="0">
                <a:solidFill>
                  <a:schemeClr val="accent1"/>
                </a:solidFill>
              </a:rPr>
              <a:t>faire </a:t>
            </a:r>
            <a:r>
              <a:rPr lang="en-GB" sz="2800" dirty="0"/>
              <a:t>(</a:t>
            </a:r>
            <a:r>
              <a:rPr lang="en-GB" sz="2800" i="1" dirty="0"/>
              <a:t>to make/do</a:t>
            </a:r>
            <a:r>
              <a:rPr lang="en-GB" sz="2800" dirty="0"/>
              <a:t>); </a:t>
            </a:r>
            <a:r>
              <a:rPr lang="en-GB" sz="2800" dirty="0" err="1">
                <a:solidFill>
                  <a:schemeClr val="accent1"/>
                </a:solidFill>
              </a:rPr>
              <a:t>aller</a:t>
            </a:r>
            <a:r>
              <a:rPr lang="en-GB" sz="2800" dirty="0">
                <a:solidFill>
                  <a:schemeClr val="accent1"/>
                </a:solidFill>
              </a:rPr>
              <a:t> </a:t>
            </a:r>
            <a:r>
              <a:rPr lang="en-GB" sz="2800" dirty="0"/>
              <a:t>(</a:t>
            </a:r>
            <a:r>
              <a:rPr lang="en-GB" sz="2800" i="1" dirty="0"/>
              <a:t>to go</a:t>
            </a:r>
            <a:r>
              <a:rPr lang="en-GB" sz="2800" dirty="0"/>
              <a:t>); </a:t>
            </a:r>
            <a:r>
              <a:rPr lang="en-GB" sz="2800" dirty="0" err="1">
                <a:solidFill>
                  <a:schemeClr val="accent1"/>
                </a:solidFill>
              </a:rPr>
              <a:t>être</a:t>
            </a:r>
            <a:r>
              <a:rPr lang="en-GB" sz="2800" dirty="0">
                <a:solidFill>
                  <a:schemeClr val="accent1"/>
                </a:solidFill>
              </a:rPr>
              <a:t> </a:t>
            </a:r>
            <a:r>
              <a:rPr lang="en-GB" sz="2800" dirty="0"/>
              <a:t>(</a:t>
            </a:r>
            <a:r>
              <a:rPr lang="en-GB" sz="2800" i="1" dirty="0"/>
              <a:t>to be</a:t>
            </a:r>
            <a:r>
              <a:rPr lang="en-GB" sz="2800" dirty="0"/>
              <a:t>)</a:t>
            </a:r>
          </a:p>
          <a:p>
            <a:pPr marL="0" indent="0">
              <a:buNone/>
            </a:pPr>
            <a:r>
              <a:rPr lang="en-GB" sz="2800" dirty="0"/>
              <a:t> - Il fait; </a:t>
            </a:r>
            <a:r>
              <a:rPr lang="en-GB" sz="2800" dirty="0" err="1"/>
              <a:t>elle</a:t>
            </a:r>
            <a:r>
              <a:rPr lang="en-GB" sz="2800" dirty="0"/>
              <a:t> </a:t>
            </a:r>
            <a:r>
              <a:rPr lang="en-GB" sz="2800" dirty="0" err="1"/>
              <a:t>va</a:t>
            </a:r>
            <a:r>
              <a:rPr lang="en-GB" sz="2800" dirty="0"/>
              <a:t>; il </a:t>
            </a:r>
            <a:r>
              <a:rPr lang="en-GB" sz="2800" dirty="0" err="1"/>
              <a:t>est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366212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B419F70-07E8-19C4-ADAB-C9507F4CF5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42306"/>
              </p:ext>
            </p:extLst>
          </p:nvPr>
        </p:nvGraphicFramePr>
        <p:xfrm>
          <a:off x="12809" y="0"/>
          <a:ext cx="12179191" cy="6706782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824616">
                  <a:extLst>
                    <a:ext uri="{9D8B030D-6E8A-4147-A177-3AD203B41FA5}">
                      <a16:colId xmlns:a16="http://schemas.microsoft.com/office/drawing/2014/main" val="3759341108"/>
                    </a:ext>
                  </a:extLst>
                </a:gridCol>
                <a:gridCol w="4891988">
                  <a:extLst>
                    <a:ext uri="{9D8B030D-6E8A-4147-A177-3AD203B41FA5}">
                      <a16:colId xmlns:a16="http://schemas.microsoft.com/office/drawing/2014/main" val="3847378382"/>
                    </a:ext>
                  </a:extLst>
                </a:gridCol>
                <a:gridCol w="5462587">
                  <a:extLst>
                    <a:ext uri="{9D8B030D-6E8A-4147-A177-3AD203B41FA5}">
                      <a16:colId xmlns:a16="http://schemas.microsoft.com/office/drawing/2014/main" val="4189659745"/>
                    </a:ext>
                  </a:extLst>
                </a:gridCol>
              </a:tblGrid>
              <a:tr h="554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000" b="1" dirty="0">
                          <a:effectLst/>
                        </a:rPr>
                        <a:t> </a:t>
                      </a:r>
                      <a:endParaRPr lang="en-GB" sz="2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3576" marR="43576" marT="43576" marB="43576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400" b="1" dirty="0">
                          <a:effectLst/>
                        </a:rPr>
                        <a:t>Jeanne</a:t>
                      </a:r>
                      <a:endParaRPr lang="en-GB" sz="2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3576" marR="43576" marT="43576" marB="43576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400" b="1" dirty="0">
                          <a:effectLst/>
                        </a:rPr>
                        <a:t>Omar</a:t>
                      </a:r>
                      <a:endParaRPr lang="en-GB" sz="2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3576" marR="43576" marT="43576" marB="43576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980196"/>
                  </a:ext>
                </a:extLst>
              </a:tr>
              <a:tr h="14296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400" dirty="0">
                          <a:effectLst/>
                        </a:rPr>
                        <a:t>Le matin</a:t>
                      </a:r>
                    </a:p>
                  </a:txBody>
                  <a:tcPr marL="43576" marR="43576" marT="43576" marB="4357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000" b="1" dirty="0">
                          <a:effectLst/>
                        </a:rPr>
                        <a:t>Example</a:t>
                      </a:r>
                      <a:r>
                        <a:rPr lang="en-GB" sz="2000" dirty="0">
                          <a:effectLst/>
                        </a:rPr>
                        <a:t> : Jeanne mange du pain avec de la confiture. Elle </a:t>
                      </a:r>
                      <a:r>
                        <a:rPr lang="en-GB" sz="2000" dirty="0" err="1">
                          <a:effectLst/>
                        </a:rPr>
                        <a:t>joue</a:t>
                      </a:r>
                      <a:r>
                        <a:rPr lang="en-GB" sz="2000" dirty="0">
                          <a:effectLst/>
                        </a:rPr>
                        <a:t> avec son </a:t>
                      </a:r>
                      <a:r>
                        <a:rPr lang="en-GB" sz="2000" dirty="0" err="1">
                          <a:effectLst/>
                        </a:rPr>
                        <a:t>chien</a:t>
                      </a:r>
                      <a:r>
                        <a:rPr lang="en-GB" sz="2000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000" i="1" dirty="0">
                          <a:effectLst/>
                        </a:rPr>
                        <a:t>Jeanne eats some bread and jam. She plays with her dog.</a:t>
                      </a:r>
                      <a:endParaRPr lang="en-GB" sz="2000" dirty="0">
                        <a:effectLst/>
                      </a:endParaRPr>
                    </a:p>
                  </a:txBody>
                  <a:tcPr marL="43576" marR="43576" marT="43576" marB="4357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3576" marR="43576" marT="43576" marB="43576"/>
                </a:tc>
                <a:extLst>
                  <a:ext uri="{0D108BD9-81ED-4DB2-BD59-A6C34878D82A}">
                    <a16:rowId xmlns:a16="http://schemas.microsoft.com/office/drawing/2014/main" val="4048708874"/>
                  </a:ext>
                </a:extLst>
              </a:tr>
              <a:tr h="14552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400" dirty="0" err="1">
                          <a:effectLst/>
                        </a:rPr>
                        <a:t>L'après</a:t>
                      </a:r>
                      <a:r>
                        <a:rPr lang="en-GB" sz="2400" dirty="0">
                          <a:effectLst/>
                        </a:rPr>
                        <a:t>-midi</a:t>
                      </a:r>
                      <a:endParaRPr lang="en-GB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3576" marR="43576" marT="43576" marB="4357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2000" dirty="0">
                        <a:effectLst/>
                      </a:endParaRPr>
                    </a:p>
                  </a:txBody>
                  <a:tcPr marL="43576" marR="43576" marT="43576" marB="4357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000" b="1" dirty="0">
                          <a:effectLst/>
                        </a:rPr>
                        <a:t>Example</a:t>
                      </a:r>
                      <a:r>
                        <a:rPr lang="en-GB" sz="2000" dirty="0">
                          <a:effectLst/>
                        </a:rPr>
                        <a:t> : Omar </a:t>
                      </a:r>
                      <a:r>
                        <a:rPr lang="en-GB" sz="2000" dirty="0" err="1">
                          <a:effectLst/>
                        </a:rPr>
                        <a:t>va</a:t>
                      </a:r>
                      <a:r>
                        <a:rPr lang="en-GB" sz="2000" dirty="0">
                          <a:effectLst/>
                        </a:rPr>
                        <a:t> chez Jeanne avec </a:t>
                      </a:r>
                      <a:r>
                        <a:rPr lang="en-GB" sz="2000" dirty="0" err="1">
                          <a:effectLst/>
                        </a:rPr>
                        <a:t>sa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mère</a:t>
                      </a:r>
                      <a:r>
                        <a:rPr lang="en-GB" sz="2000" dirty="0">
                          <a:effectLst/>
                        </a:rPr>
                        <a:t>. Sa </a:t>
                      </a:r>
                      <a:r>
                        <a:rPr lang="en-GB" sz="2000" dirty="0" err="1">
                          <a:effectLst/>
                        </a:rPr>
                        <a:t>mère</a:t>
                      </a:r>
                      <a:r>
                        <a:rPr lang="en-GB" sz="2000" dirty="0">
                          <a:effectLst/>
                        </a:rPr>
                        <a:t> fait le ménage. Il aide </a:t>
                      </a:r>
                      <a:r>
                        <a:rPr lang="en-GB" sz="2000" dirty="0" err="1">
                          <a:effectLst/>
                        </a:rPr>
                        <a:t>sa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mère</a:t>
                      </a:r>
                      <a:r>
                        <a:rPr lang="en-GB" sz="2000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000" i="1" dirty="0">
                          <a:effectLst/>
                        </a:rPr>
                        <a:t>Omar goes to Jeanne’s house with his mum. His mum does the cleaning there. He helps his mum. </a:t>
                      </a:r>
                      <a:endParaRPr lang="en-GB" sz="2000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3576" marR="43576" marT="43576" marB="43576"/>
                </a:tc>
                <a:extLst>
                  <a:ext uri="{0D108BD9-81ED-4DB2-BD59-A6C34878D82A}">
                    <a16:rowId xmlns:a16="http://schemas.microsoft.com/office/drawing/2014/main" val="706642504"/>
                  </a:ext>
                </a:extLst>
              </a:tr>
              <a:tr h="746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400" dirty="0">
                          <a:effectLst/>
                        </a:rPr>
                        <a:t>Le </a:t>
                      </a:r>
                      <a:r>
                        <a:rPr lang="en-GB" sz="2400" dirty="0" err="1">
                          <a:effectLst/>
                        </a:rPr>
                        <a:t>soir</a:t>
                      </a:r>
                    </a:p>
                  </a:txBody>
                  <a:tcPr marL="43576" marR="43576" marT="43576" marB="4357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000" dirty="0">
                          <a:effectLst/>
                        </a:rPr>
                        <a:t> Jeanne </a:t>
                      </a:r>
                      <a:r>
                        <a:rPr lang="en-GB" sz="2000" dirty="0" err="1">
                          <a:effectLst/>
                        </a:rPr>
                        <a:t>joue</a:t>
                      </a:r>
                      <a:r>
                        <a:rPr lang="en-GB" sz="2000" dirty="0">
                          <a:effectLst/>
                        </a:rPr>
                        <a:t> avec Omar.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000" i="1" dirty="0">
                          <a:effectLst/>
                        </a:rPr>
                        <a:t>Jeanne plays with Omar.</a:t>
                      </a:r>
                    </a:p>
                  </a:txBody>
                  <a:tcPr marL="43576" marR="43576" marT="43576" marB="4357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000" dirty="0">
                          <a:effectLst/>
                        </a:rPr>
                        <a:t> 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3576" marR="43576" marT="43576" marB="43576"/>
                </a:tc>
                <a:extLst>
                  <a:ext uri="{0D108BD9-81ED-4DB2-BD59-A6C34878D82A}">
                    <a16:rowId xmlns:a16="http://schemas.microsoft.com/office/drawing/2014/main" val="3213419419"/>
                  </a:ext>
                </a:extLst>
              </a:tr>
              <a:tr h="11338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400" dirty="0">
                          <a:effectLst/>
                        </a:rPr>
                        <a:t>La </a:t>
                      </a:r>
                      <a:r>
                        <a:rPr lang="en-GB" sz="2400" dirty="0" err="1">
                          <a:effectLst/>
                        </a:rPr>
                        <a:t>maison</a:t>
                      </a:r>
                    </a:p>
                  </a:txBody>
                  <a:tcPr marL="43576" marR="43576" marT="43576" marB="4357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2000" dirty="0">
                        <a:effectLst/>
                        <a:latin typeface="Calibri"/>
                      </a:endParaRPr>
                    </a:p>
                  </a:txBody>
                  <a:tcPr marL="43576" marR="43576" marT="43576" marB="4357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000" b="1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Example </a:t>
                      </a:r>
                      <a:r>
                        <a:rPr lang="en-GB" sz="20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: Omar partage </a:t>
                      </a:r>
                      <a:r>
                        <a:rPr lang="en-GB" sz="2000" dirty="0" err="1">
                          <a:effectLst/>
                          <a:latin typeface="+mn-lt"/>
                          <a:ea typeface="Arial" panose="020B0604020202020204" pitchFamily="34" charset="0"/>
                        </a:rPr>
                        <a:t>une</a:t>
                      </a:r>
                      <a:r>
                        <a:rPr lang="en-GB" sz="20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 chambre avec </a:t>
                      </a:r>
                      <a:r>
                        <a:rPr lang="en-GB" sz="2000" dirty="0" err="1">
                          <a:effectLst/>
                          <a:latin typeface="+mn-lt"/>
                          <a:ea typeface="Arial" panose="020B0604020202020204" pitchFamily="34" charset="0"/>
                        </a:rPr>
                        <a:t>sa</a:t>
                      </a:r>
                      <a:r>
                        <a:rPr lang="en-GB" sz="20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+mn-lt"/>
                          <a:ea typeface="Arial" panose="020B0604020202020204" pitchFamily="34" charset="0"/>
                        </a:rPr>
                        <a:t>mère</a:t>
                      </a:r>
                      <a:r>
                        <a:rPr lang="en-GB" sz="20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 et son frère.</a:t>
                      </a:r>
                    </a:p>
                    <a:p>
                      <a:pPr lvl="0">
                        <a:lnSpc>
                          <a:spcPct val="114999"/>
                        </a:lnSpc>
                        <a:buNone/>
                      </a:pPr>
                      <a:r>
                        <a:rPr lang="en-GB" sz="2000" i="1" dirty="0">
                          <a:effectLst/>
                          <a:latin typeface="+mn-lt"/>
                        </a:rPr>
                        <a:t>Omar shares a bedroom with his mother and brother.</a:t>
                      </a:r>
                      <a:endParaRPr lang="en-GB" sz="2000" dirty="0">
                        <a:effectLst/>
                        <a:latin typeface="+mn-lt"/>
                      </a:endParaRPr>
                    </a:p>
                  </a:txBody>
                  <a:tcPr marL="43576" marR="43576" marT="43576" marB="43576"/>
                </a:tc>
                <a:extLst>
                  <a:ext uri="{0D108BD9-81ED-4DB2-BD59-A6C34878D82A}">
                    <a16:rowId xmlns:a16="http://schemas.microsoft.com/office/drawing/2014/main" val="1555610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400" dirty="0" err="1">
                          <a:effectLst/>
                        </a:rPr>
                        <a:t>L'école</a:t>
                      </a:r>
                    </a:p>
                  </a:txBody>
                  <a:tcPr marL="43576" marR="43576" marT="43576" marB="4357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000" dirty="0">
                          <a:effectLst/>
                        </a:rPr>
                        <a:t>Jeanne </a:t>
                      </a:r>
                      <a:r>
                        <a:rPr lang="en-GB" sz="2000" dirty="0" err="1">
                          <a:effectLst/>
                        </a:rPr>
                        <a:t>va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à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l’école</a:t>
                      </a:r>
                      <a:r>
                        <a:rPr lang="en-GB" sz="2000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000" i="1" dirty="0">
                          <a:effectLst/>
                        </a:rPr>
                        <a:t>Jeanne goes to school.</a:t>
                      </a:r>
                    </a:p>
                  </a:txBody>
                  <a:tcPr marL="43576" marR="43576" marT="43576" marB="4357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3576" marR="43576" marT="43576" marB="43576"/>
                </a:tc>
                <a:extLst>
                  <a:ext uri="{0D108BD9-81ED-4DB2-BD59-A6C34878D82A}">
                    <a16:rowId xmlns:a16="http://schemas.microsoft.com/office/drawing/2014/main" val="3759907684"/>
                  </a:ext>
                </a:extLst>
              </a:tr>
              <a:tr h="554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400" dirty="0">
                          <a:effectLst/>
                        </a:rPr>
                        <a:t>Le quartier</a:t>
                      </a:r>
                    </a:p>
                  </a:txBody>
                  <a:tcPr marL="43576" marR="43576" marT="43576" marB="4357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000" dirty="0">
                          <a:effectLst/>
                        </a:rPr>
                        <a:t> </a:t>
                      </a:r>
                    </a:p>
                  </a:txBody>
                  <a:tcPr marL="43576" marR="43576" marT="43576" marB="4357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000" dirty="0">
                          <a:effectLst/>
                        </a:rPr>
                        <a:t> 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3576" marR="43576" marT="43576" marB="43576"/>
                </a:tc>
                <a:extLst>
                  <a:ext uri="{0D108BD9-81ED-4DB2-BD59-A6C34878D82A}">
                    <a16:rowId xmlns:a16="http://schemas.microsoft.com/office/drawing/2014/main" val="1313900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4168005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veni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E2D35551FD50429AA8A2CDC4ED3BA5" ma:contentTypeVersion="14" ma:contentTypeDescription="Create a new document." ma:contentTypeScope="" ma:versionID="bafee470b9f9fe05c6cc607d2e408aae">
  <xsd:schema xmlns:xsd="http://www.w3.org/2001/XMLSchema" xmlns:xs="http://www.w3.org/2001/XMLSchema" xmlns:p="http://schemas.microsoft.com/office/2006/metadata/properties" xmlns:ns2="817de3ee-5c03-41f9-b65b-0ad9bc41fe71" xmlns:ns3="68136c12-97fd-45a7-a8db-fab4899afe62" targetNamespace="http://schemas.microsoft.com/office/2006/metadata/properties" ma:root="true" ma:fieldsID="0125b77ae0d6e303249f67eb00123f46" ns2:_="" ns3:_="">
    <xsd:import namespace="817de3ee-5c03-41f9-b65b-0ad9bc41fe71"/>
    <xsd:import namespace="68136c12-97fd-45a7-a8db-fab4899afe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7de3ee-5c03-41f9-b65b-0ad9bc41fe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0000000-0000-0000-0000-000000000000" ma:termSetId="00000000-0000-0000-0000-000000000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136c12-97fd-45a7-a8db-fab4899afe62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8c623ee-988a-4973-a199-1d372e64c008}" ma:internalName="TaxCatchAll" ma:showField="CatchAllData" ma:web="68136c12-97fd-45a7-a8db-fab4899afe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8136c12-97fd-45a7-a8db-fab4899afe62" xsi:nil="true"/>
    <lcf76f155ced4ddcb4097134ff3c332f xmlns="817de3ee-5c03-41f9-b65b-0ad9bc41fe7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665D9B2-5908-4685-828D-1D6E68F5D5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85DCBF-F26E-4F64-81C7-A128EC6C1B36}"/>
</file>

<file path=customXml/itemProps3.xml><?xml version="1.0" encoding="utf-8"?>
<ds:datastoreItem xmlns:ds="http://schemas.openxmlformats.org/officeDocument/2006/customXml" ds:itemID="{8D24F63F-12C7-4F87-9139-66EE74D72886}">
  <ds:schemaRefs>
    <ds:schemaRef ds:uri="http://schemas.microsoft.com/office/2006/documentManagement/types"/>
    <ds:schemaRef ds:uri="68136c12-97fd-45a7-a8db-fab4899afe62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metadata/properties"/>
    <ds:schemaRef ds:uri="817de3ee-5c03-41f9-b65b-0ad9bc41fe71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4e8d09f7-cc79-4ccb-9149-a4238dd17422}" enabled="0" method="" siteId="{4e8d09f7-cc79-4ccb-9149-a4238dd1742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13952</TotalTime>
  <Words>1045</Words>
  <Application>Microsoft Office PowerPoint</Application>
  <PresentationFormat>Widescreen</PresentationFormat>
  <Paragraphs>163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GradientRiseVTI</vt:lpstr>
      <vt:lpstr>Session 3</vt:lpstr>
      <vt:lpstr>Today’s language points</vt:lpstr>
      <vt:lpstr>Today</vt:lpstr>
      <vt:lpstr>Entre ici et là-bas</vt:lpstr>
      <vt:lpstr>Entre ici et là-bas</vt:lpstr>
      <vt:lpstr>Entre ici et là-bas</vt:lpstr>
      <vt:lpstr>Omar et Jeanne</vt:lpstr>
      <vt:lpstr>Useful verbs</vt:lpstr>
      <vt:lpstr>PowerPoint Presentation</vt:lpstr>
      <vt:lpstr>PowerPoint Presentation</vt:lpstr>
      <vt:lpstr>La Guerre</vt:lpstr>
      <vt:lpstr>L’Indépendance</vt:lpstr>
      <vt:lpstr>L’Indépendance</vt:lpstr>
      <vt:lpstr>Entre ici et là-bas</vt:lpstr>
      <vt:lpstr>PowerPoint Presentation</vt:lpstr>
      <vt:lpstr>PowerPoint Presentation</vt:lpstr>
      <vt:lpstr>Les écoles ferment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Remembering Empire Les Pieds tanqués</dc:title>
  <dc:creator>Harris, Ashley Dr (Literature &amp; Langs)</dc:creator>
  <cp:lastModifiedBy>Fiona Barclay</cp:lastModifiedBy>
  <cp:revision>275</cp:revision>
  <dcterms:created xsi:type="dcterms:W3CDTF">2022-10-17T10:27:06Z</dcterms:created>
  <dcterms:modified xsi:type="dcterms:W3CDTF">2023-04-06T21:47:07Z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0x01010058E2D35551FD50429AA8A2CDC4ED3BA5</vt:lpwstr>
  </property>
  <property fmtid="{D5CDD505-2E9C-101B-9397-08002B2CF9AE}" pid="3" name="MediaServiceImageTags">
    <vt:lpwstr/>
  </property>
</Properties>
</file>